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1"/>
  </p:notesMasterIdLst>
  <p:sldIdLst>
    <p:sldId id="256" r:id="rId5"/>
    <p:sldId id="261" r:id="rId6"/>
    <p:sldId id="405" r:id="rId7"/>
    <p:sldId id="264" r:id="rId8"/>
    <p:sldId id="406" r:id="rId9"/>
    <p:sldId id="257" r:id="rId10"/>
    <p:sldId id="429" r:id="rId11"/>
    <p:sldId id="263" r:id="rId12"/>
    <p:sldId id="272" r:id="rId13"/>
    <p:sldId id="402" r:id="rId14"/>
    <p:sldId id="403" r:id="rId15"/>
    <p:sldId id="426" r:id="rId16"/>
    <p:sldId id="409" r:id="rId17"/>
    <p:sldId id="412" r:id="rId18"/>
    <p:sldId id="404" r:id="rId19"/>
    <p:sldId id="411" r:id="rId20"/>
    <p:sldId id="425" r:id="rId21"/>
    <p:sldId id="418" r:id="rId22"/>
    <p:sldId id="422" r:id="rId23"/>
    <p:sldId id="421" r:id="rId24"/>
    <p:sldId id="271" r:id="rId25"/>
    <p:sldId id="416" r:id="rId26"/>
    <p:sldId id="407" r:id="rId27"/>
    <p:sldId id="408" r:id="rId28"/>
    <p:sldId id="417" r:id="rId29"/>
    <p:sldId id="424" r:id="rId30"/>
    <p:sldId id="266" r:id="rId31"/>
    <p:sldId id="267" r:id="rId32"/>
    <p:sldId id="270" r:id="rId33"/>
    <p:sldId id="268" r:id="rId34"/>
    <p:sldId id="428" r:id="rId35"/>
    <p:sldId id="269" r:id="rId36"/>
    <p:sldId id="427" r:id="rId37"/>
    <p:sldId id="423" r:id="rId38"/>
    <p:sldId id="413" r:id="rId39"/>
    <p:sldId id="414" r:id="rId40"/>
  </p:sldIdLst>
  <p:sldSz cx="18288000" cy="10287000"/>
  <p:notesSz cx="6858000" cy="9144000"/>
  <p:embeddedFontLst>
    <p:embeddedFont>
      <p:font typeface="Poppins" pitchFamily="2" charset="77"/>
      <p:regular r:id="rId42"/>
      <p:bold r:id="rId43"/>
      <p:italic r:id="rId44"/>
      <p:boldItalic r:id="rId45"/>
    </p:embeddedFont>
    <p:embeddedFont>
      <p:font typeface="Poppins Bold" pitchFamily="2" charset="77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1B93"/>
    <a:srgbClr val="CCB169"/>
    <a:srgbClr val="6E6F69"/>
    <a:srgbClr val="F9D66F"/>
    <a:srgbClr val="9437FF"/>
    <a:srgbClr val="8DB4E2"/>
    <a:srgbClr val="D9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6" autoAdjust="0"/>
    <p:restoredTop sz="94720" autoAdjust="0"/>
  </p:normalViewPr>
  <p:slideViewPr>
    <p:cSldViewPr>
      <p:cViewPr varScale="1">
        <p:scale>
          <a:sx n="138" d="100"/>
          <a:sy n="138" d="100"/>
        </p:scale>
        <p:origin x="8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62B9F-11DB-4F44-94E5-3DEC1B7DBCAA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070D6-E5E7-B146-A51F-8876E1753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8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70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1EE08-96E7-D5A7-FD61-073DA4097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378F3-2F09-3BBC-6501-39B4FEF90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6B5BCF-0845-DFE3-356A-AC2509A79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5223D-BFD5-AE6A-233D-CB79EF373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2250F-60B2-3B98-2765-330B4E17D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7E159-8903-9FE0-8855-E5E909224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59FDF-43A6-0D85-A6FD-48E786178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74010-5821-545E-FA29-6CE92C0C2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6E8E0-7E61-2417-DB66-FA943201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59B39-0779-3776-465D-F5FEB12CB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2CB99-55CD-2793-904D-D713EA15B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BF72E-27BB-FBE9-9DF2-1EA524B54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61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85761-ECC8-4E06-3E27-42733226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8C1F64-2984-548F-3CBE-D346FBCD3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ACA4E-15DC-755F-F130-6326A73E1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AF680-028D-E091-3BC1-942DAEA68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60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A7713-8CB0-BDA2-179D-5C10A846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D350E-486F-FB6C-D493-FA32C74F6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5C0347-9F7B-9094-FE3E-E7BB8F0C6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E5EB8-4271-22B0-8A76-9AF4870C3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97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E6D19-9DED-FB8F-7ACA-C7A8ADD52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96FC0-F82A-83FE-F586-A60431DF7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3FE458-F311-2A28-29C6-4F5B49F3B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74D9F-13EA-1433-F31F-BCA5AFF68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32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A736A-E923-7A15-67CF-5E08D9EB2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47C26-3434-8618-CF08-80D5E74CB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A33B1-27BE-0C18-1A80-63E6EC9D7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D7F09-17CF-9094-9AEC-6D7AEDDAB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AA97-15C9-CF38-FE69-2556BF923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DEE9A-D7F7-D04A-FD0A-E9960A309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F184E-C4AF-62E5-8485-60D96C0AF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24F63-1C8B-3EE2-1668-7FBD5FB2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69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A5BD0-5847-AECD-3F45-F368099B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4927CA-61DB-7C4E-0EFB-17343354A1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1DDAA-519F-8B11-A209-A74A1072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A5C96-6E73-D524-B4E2-12B7756D8D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7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96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EBA76-BE27-A9B2-25AE-7C648FB3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C0D90B-3059-FEEA-3C22-BBF468228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75D14A-24A9-7975-7C37-5C640A19C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4DA95-F5AE-C318-AFAD-7B29874E9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47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7397B-D4E3-BAD8-204F-103D5FAE6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8D841-8933-C1B0-54CE-449E4C13A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9EE3A-3161-8074-9F19-8985D64A0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2B4B5-AAA2-CE2B-725A-F5ED9AC25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4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94CE6-B36C-34E6-33DB-942DF5C25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F228B-5BFE-6542-629B-55CD98A6C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0DC52-6397-A303-3DD2-4614B7D3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E7679-AB84-6F85-D3EA-74261760B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3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2C353-FCB7-7B8C-DD32-0A89011A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9F7CD-2E3F-4856-1D5B-8843C1228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1360B-0270-EE50-D472-5D9370D4A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46695-3768-78A6-B9E3-ED7C7FA1B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2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E2281-15D9-446B-B152-5F92EE95C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2C2EA3-8386-8397-52BA-F7912407F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FD4FC-9F79-E22A-252D-99A1297C7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F952-F6BA-F417-06A5-7EE0D2F10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C51BF-9A0B-BDC2-90B2-87B97FEB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FA486E-CD07-D6B0-8053-3308ABCF5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BE5E3-C959-B82C-013D-520F3F6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7DB35-1E2C-CF3C-CA31-F40E14C61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47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9CBB4-40F1-2D36-EC1F-072F2EAC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E82977-043B-46A9-C585-B03DD50C5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FFE560-DE74-5C08-4BE4-C2A4BF218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0563B-33D7-2933-A847-EDF69CBD5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94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01756-ABAB-62FB-35CD-37528032D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7CD01-F498-7F94-18B6-A95734D58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55140-F193-4883-95DD-685E1D43F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B8ECE-E88E-2841-7B22-3110BC1B2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070D6-E5E7-B146-A51F-8876E17538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8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image" Target="../media/image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8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.png"/><Relationship Id="rId18" Type="http://schemas.openxmlformats.org/officeDocument/2006/relationships/image" Target="../media/image64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7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5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5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5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7.png"/><Relationship Id="rId2" Type="http://schemas.openxmlformats.org/officeDocument/2006/relationships/image" Target="../media/image10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5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5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5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5.png"/><Relationship Id="rId7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.png"/><Relationship Id="rId5" Type="http://schemas.openxmlformats.org/officeDocument/2006/relationships/image" Target="../media/image26.sv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.png"/><Relationship Id="rId18" Type="http://schemas.openxmlformats.org/officeDocument/2006/relationships/image" Target="../media/image36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7.png"/><Relationship Id="rId17" Type="http://schemas.openxmlformats.org/officeDocument/2006/relationships/image" Target="../media/image35.svg"/><Relationship Id="rId2" Type="http://schemas.openxmlformats.org/officeDocument/2006/relationships/image" Target="../media/image2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image" Target="../media/image26.svg"/><Relationship Id="rId15" Type="http://schemas.openxmlformats.org/officeDocument/2006/relationships/image" Target="../media/image33.svg"/><Relationship Id="rId10" Type="http://schemas.openxmlformats.org/officeDocument/2006/relationships/image" Target="../media/image5.png"/><Relationship Id="rId19" Type="http://schemas.openxmlformats.org/officeDocument/2006/relationships/image" Target="../media/image37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C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0" y="-221962"/>
            <a:ext cx="3887274" cy="105089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95"/>
              </a:lnSpc>
            </a:pPr>
            <a:endParaRPr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CB04C1FB-4F5C-C91C-629E-2178158157D9}"/>
              </a:ext>
            </a:extLst>
          </p:cNvPr>
          <p:cNvSpPr/>
          <p:nvPr/>
        </p:nvSpPr>
        <p:spPr>
          <a:xfrm>
            <a:off x="4006" y="0"/>
            <a:ext cx="18283993" cy="10287000"/>
          </a:xfrm>
          <a:custGeom>
            <a:avLst/>
            <a:gdLst/>
            <a:ahLst/>
            <a:cxnLst/>
            <a:rect l="l" t="t" r="r" b="b"/>
            <a:pathLst>
              <a:path w="14400726" h="10287000">
                <a:moveTo>
                  <a:pt x="0" y="0"/>
                </a:moveTo>
                <a:lnTo>
                  <a:pt x="14400726" y="0"/>
                </a:lnTo>
                <a:lnTo>
                  <a:pt x="14400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-54357" t="-4735" r="-27364" b="-4735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4642207" y="4116316"/>
            <a:ext cx="9369161" cy="2054367"/>
          </a:xfrm>
          <a:custGeom>
            <a:avLst/>
            <a:gdLst/>
            <a:ahLst/>
            <a:cxnLst/>
            <a:rect l="l" t="t" r="r" b="b"/>
            <a:pathLst>
              <a:path w="9369161" h="2054367">
                <a:moveTo>
                  <a:pt x="0" y="0"/>
                </a:moveTo>
                <a:lnTo>
                  <a:pt x="9369161" y="0"/>
                </a:lnTo>
                <a:lnTo>
                  <a:pt x="9369161" y="2054368"/>
                </a:lnTo>
                <a:lnTo>
                  <a:pt x="0" y="205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>
            <a:off x="14724879" y="7925037"/>
            <a:ext cx="2534421" cy="1333263"/>
          </a:xfrm>
          <a:custGeom>
            <a:avLst/>
            <a:gdLst/>
            <a:ahLst/>
            <a:cxnLst/>
            <a:rect l="l" t="t" r="r" b="b"/>
            <a:pathLst>
              <a:path w="2534421" h="1333263">
                <a:moveTo>
                  <a:pt x="0" y="0"/>
                </a:moveTo>
                <a:lnTo>
                  <a:pt x="2534421" y="0"/>
                </a:lnTo>
                <a:lnTo>
                  <a:pt x="2534421" y="1333263"/>
                </a:lnTo>
                <a:lnTo>
                  <a:pt x="0" y="1333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D5E895-0AEA-8AA2-D687-D1C68C6C5AE2}"/>
              </a:ext>
            </a:extLst>
          </p:cNvPr>
          <p:cNvSpPr/>
          <p:nvPr/>
        </p:nvSpPr>
        <p:spPr>
          <a:xfrm>
            <a:off x="7231287" y="6661810"/>
            <a:ext cx="7620000" cy="648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1A73E3ED-6CC7-CC6F-2325-4F24579FD9EE}"/>
              </a:ext>
            </a:extLst>
          </p:cNvPr>
          <p:cNvSpPr txBox="1"/>
          <p:nvPr/>
        </p:nvSpPr>
        <p:spPr>
          <a:xfrm>
            <a:off x="7313709" y="6672299"/>
            <a:ext cx="7531154" cy="6093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spc="-103" dirty="0">
                <a:solidFill>
                  <a:srgbClr val="303030"/>
                </a:solidFill>
                <a:latin typeface="Poppins Bold" panose="00000800000000000000" pitchFamily="2" charset="0"/>
                <a:ea typeface="Poppins"/>
                <a:cs typeface="Poppins Bold" panose="00000800000000000000" pitchFamily="2" charset="0"/>
                <a:sym typeface="Poppins"/>
              </a:rPr>
              <a:t>BRISBANE</a:t>
            </a:r>
            <a:r>
              <a:rPr lang="en-US" sz="3577" spc="-103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 |</a:t>
            </a:r>
            <a:r>
              <a:rPr lang="en-US" sz="3577" b="1" spc="-103" dirty="0">
                <a:solidFill>
                  <a:srgbClr val="30303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577" b="1" spc="-103" dirty="0">
                <a:solidFill>
                  <a:srgbClr val="EABB1E"/>
                </a:solidFill>
                <a:latin typeface="Poppins Bold"/>
                <a:ea typeface="Poppins Bold"/>
                <a:cs typeface="Poppins Bold"/>
                <a:sym typeface="Poppins Bold"/>
              </a:rPr>
              <a:t>24-25 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41802-507D-8B51-E3DE-BA38A7C7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2F37E8F-6B12-0281-32CC-A81FDA824CC7}"/>
              </a:ext>
            </a:extLst>
          </p:cNvPr>
          <p:cNvGraphicFramePr>
            <a:graphicFrameLocks noGrp="1"/>
          </p:cNvGraphicFramePr>
          <p:nvPr/>
        </p:nvGraphicFramePr>
        <p:xfrm>
          <a:off x="8839200" y="1104901"/>
          <a:ext cx="8534400" cy="7803934"/>
        </p:xfrm>
        <a:graphic>
          <a:graphicData uri="http://schemas.openxmlformats.org/drawingml/2006/table">
            <a:tbl>
              <a:tblPr firstRow="1" firstCol="1" bandRow="1"/>
              <a:tblGrid>
                <a:gridCol w="1772306">
                  <a:extLst>
                    <a:ext uri="{9D8B030D-6E8A-4147-A177-3AD203B41FA5}">
                      <a16:colId xmlns:a16="http://schemas.microsoft.com/office/drawing/2014/main" val="3127132947"/>
                    </a:ext>
                  </a:extLst>
                </a:gridCol>
                <a:gridCol w="879941">
                  <a:extLst>
                    <a:ext uri="{9D8B030D-6E8A-4147-A177-3AD203B41FA5}">
                      <a16:colId xmlns:a16="http://schemas.microsoft.com/office/drawing/2014/main" val="3745616600"/>
                    </a:ext>
                  </a:extLst>
                </a:gridCol>
                <a:gridCol w="1057334">
                  <a:extLst>
                    <a:ext uri="{9D8B030D-6E8A-4147-A177-3AD203B41FA5}">
                      <a16:colId xmlns:a16="http://schemas.microsoft.com/office/drawing/2014/main" val="2598794218"/>
                    </a:ext>
                  </a:extLst>
                </a:gridCol>
                <a:gridCol w="1286618">
                  <a:extLst>
                    <a:ext uri="{9D8B030D-6E8A-4147-A177-3AD203B41FA5}">
                      <a16:colId xmlns:a16="http://schemas.microsoft.com/office/drawing/2014/main" val="3652786861"/>
                    </a:ext>
                  </a:extLst>
                </a:gridCol>
                <a:gridCol w="1608273">
                  <a:extLst>
                    <a:ext uri="{9D8B030D-6E8A-4147-A177-3AD203B41FA5}">
                      <a16:colId xmlns:a16="http://schemas.microsoft.com/office/drawing/2014/main" val="3688084757"/>
                    </a:ext>
                  </a:extLst>
                </a:gridCol>
                <a:gridCol w="1929928">
                  <a:extLst>
                    <a:ext uri="{9D8B030D-6E8A-4147-A177-3AD203B41FA5}">
                      <a16:colId xmlns:a16="http://schemas.microsoft.com/office/drawing/2014/main" val="706764250"/>
                    </a:ext>
                  </a:extLst>
                </a:gridCol>
              </a:tblGrid>
              <a:tr h="671270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Systems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xAI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interact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co-design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UI evaluated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175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other evaluation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66017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CarePre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02605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Trews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12507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915934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03952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2997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77291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RetainVis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28178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458851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441156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58360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75513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697619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44118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99687"/>
                  </a:ext>
                </a:extLst>
              </a:tr>
              <a:tr h="66958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Watch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180086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217900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54852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66540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AUTO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45191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03832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Previse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384466"/>
                  </a:ext>
                </a:extLst>
              </a:tr>
            </a:tbl>
          </a:graphicData>
        </a:graphic>
      </p:graphicFrame>
      <p:sp>
        <p:nvSpPr>
          <p:cNvPr id="7" name="TextBox 7">
            <a:extLst>
              <a:ext uri="{FF2B5EF4-FFF2-40B4-BE49-F238E27FC236}">
                <a16:creationId xmlns:a16="http://schemas.microsoft.com/office/drawing/2014/main" id="{A027DAC5-CDA5-DA09-1123-B828431BEB14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65D1F58-1265-BB81-C56E-2C478F03F66B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F0EF86A3-7429-030D-960A-4859801E4ED1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2734FB5B-1EAF-FD45-06AB-8D2636098EB0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1B26CC8A-6598-42C1-7878-351B6301473A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0AAFEE8-0444-8DAC-2903-FDC4DE166864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EEFC120A-7812-CBD8-6948-623FE759F9A3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ED0A7D98-A186-9B95-9220-535A7F4AD649}"/>
              </a:ext>
            </a:extLst>
          </p:cNvPr>
          <p:cNvSpPr txBox="1"/>
          <p:nvPr/>
        </p:nvSpPr>
        <p:spPr>
          <a:xfrm>
            <a:off x="1028700" y="866775"/>
            <a:ext cx="6667500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5700" lvl="0" indent="-1155700"/>
            <a:r>
              <a:rPr lang="en-AU" sz="4400" dirty="0">
                <a:solidFill>
                  <a:srgbClr val="7030A0"/>
                </a:solidFill>
              </a:rPr>
              <a:t>RQ-2 - How are AI prediction presentation methods (UI) </a:t>
            </a:r>
            <a:r>
              <a:rPr lang="en-AU" sz="4400" b="1" dirty="0">
                <a:solidFill>
                  <a:srgbClr val="7030A0"/>
                </a:solidFill>
              </a:rPr>
              <a:t>evaluated</a:t>
            </a:r>
            <a:r>
              <a:rPr lang="en-AU" sz="4400" dirty="0">
                <a:solidFill>
                  <a:srgbClr val="7030A0"/>
                </a:solidFill>
              </a:rPr>
              <a:t>?</a:t>
            </a:r>
            <a:endParaRPr lang="en-US" sz="4400" dirty="0">
              <a:solidFill>
                <a:srgbClr val="7030A0"/>
              </a:solidFill>
            </a:endParaRPr>
          </a:p>
          <a:p>
            <a:pPr marL="1155700" indent="-1155700"/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EDB46D-328B-3F55-9175-B98D523C4AD3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AA0B1A28-FCC8-8528-8F16-869F1407FF72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17" name="Picture 16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2FE63B2C-BAA1-5697-35C9-E0E98EF4E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51D6D0-A86A-3C09-58F9-CA4DE13F806E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DA928EB-A2F0-CDE6-6C30-866A5758F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CF6FB87-8ED1-CD41-D8EC-95D700D7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97082CB-CB8D-EE7C-05E4-DB83E6D01A02}"/>
              </a:ext>
            </a:extLst>
          </p:cNvPr>
          <p:cNvSpPr/>
          <p:nvPr/>
        </p:nvSpPr>
        <p:spPr>
          <a:xfrm>
            <a:off x="10591800" y="1104900"/>
            <a:ext cx="3238572" cy="780393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0AEFF9-151B-8B2D-3682-E332A2C2A3F5}"/>
              </a:ext>
            </a:extLst>
          </p:cNvPr>
          <p:cNvGrpSpPr/>
          <p:nvPr/>
        </p:nvGrpSpPr>
        <p:grpSpPr>
          <a:xfrm>
            <a:off x="308368" y="4634902"/>
            <a:ext cx="7381783" cy="371964"/>
            <a:chOff x="505476" y="8948769"/>
            <a:chExt cx="7381783" cy="3719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D7360F-9792-C6DA-ED94-80169ABF0A86}"/>
                </a:ext>
              </a:extLst>
            </p:cNvPr>
            <p:cNvSpPr txBox="1"/>
            <p:nvPr/>
          </p:nvSpPr>
          <p:spPr>
            <a:xfrm>
              <a:off x="505476" y="8951401"/>
              <a:ext cx="738178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B4E2"/>
              </a:solidFill>
            </a:ln>
          </p:spPr>
          <p:txBody>
            <a:bodyPr wrap="square" rtlCol="0">
              <a:spAutoFit/>
            </a:bodyPr>
            <a:lstStyle/>
            <a:p>
              <a:pPr marL="984250"/>
              <a:r>
                <a:rPr lang="en-US" dirty="0"/>
                <a:t> Systems that were High Quality </a:t>
              </a:r>
              <a:r>
                <a:rPr lang="en-US" b="1" dirty="0"/>
                <a:t>User Interface Evaluated</a:t>
              </a:r>
              <a:r>
                <a:rPr lang="en-US" dirty="0"/>
                <a:t> (6/21)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0AEDB9-B0AD-5F27-DDEA-84FCF49BE318}"/>
                </a:ext>
              </a:extLst>
            </p:cNvPr>
            <p:cNvSpPr txBox="1"/>
            <p:nvPr/>
          </p:nvSpPr>
          <p:spPr>
            <a:xfrm>
              <a:off x="505476" y="8948769"/>
              <a:ext cx="977714" cy="369332"/>
            </a:xfrm>
            <a:prstGeom prst="rect">
              <a:avLst/>
            </a:prstGeom>
            <a:solidFill>
              <a:srgbClr val="8DB4E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QL n=6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5E9B0C4-CA9B-2CDA-0844-91A2A0287B4C}"/>
              </a:ext>
            </a:extLst>
          </p:cNvPr>
          <p:cNvSpPr txBox="1"/>
          <p:nvPr/>
        </p:nvSpPr>
        <p:spPr>
          <a:xfrm>
            <a:off x="308368" y="3650673"/>
            <a:ext cx="6427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&gt;50% (n=12) were user interface evaluated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51C4BE-698A-8A98-772F-DE4068304691}"/>
              </a:ext>
            </a:extLst>
          </p:cNvPr>
          <p:cNvSpPr/>
          <p:nvPr/>
        </p:nvSpPr>
        <p:spPr>
          <a:xfrm>
            <a:off x="15396957" y="1102267"/>
            <a:ext cx="1976643" cy="780393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6DA008-1C1B-1851-C65B-6F0FEC30D5F4}"/>
              </a:ext>
            </a:extLst>
          </p:cNvPr>
          <p:cNvSpPr txBox="1"/>
          <p:nvPr/>
        </p:nvSpPr>
        <p:spPr>
          <a:xfrm>
            <a:off x="308368" y="6667500"/>
            <a:ext cx="7381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Mixed Methods Appraisal Tool*</a:t>
            </a:r>
          </a:p>
          <a:p>
            <a:pPr marL="628650"/>
            <a:r>
              <a:rPr lang="en-AU" dirty="0"/>
              <a:t>a critical appraisal tool for evaluating the quality of qualitative, quantitative, and mixed-methods studies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6FC4EC-A7AA-4657-DDE1-EF79A5F15578}"/>
              </a:ext>
            </a:extLst>
          </p:cNvPr>
          <p:cNvSpPr txBox="1"/>
          <p:nvPr/>
        </p:nvSpPr>
        <p:spPr>
          <a:xfrm>
            <a:off x="187740" y="9843957"/>
            <a:ext cx="1744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* Q. N. Hong </a:t>
            </a:r>
            <a:r>
              <a:rPr lang="en-AU" sz="1600" i="1" dirty="0">
                <a:solidFill>
                  <a:schemeClr val="bg1"/>
                </a:solidFill>
              </a:rPr>
              <a:t>et al.</a:t>
            </a:r>
            <a:r>
              <a:rPr lang="en-AU" sz="1600" dirty="0">
                <a:solidFill>
                  <a:schemeClr val="bg1"/>
                </a:solidFill>
              </a:rPr>
              <a:t>, “The Mixed Methods Appraisal Tool (MMAT) version 2018 for information professionals and researchers,” </a:t>
            </a:r>
            <a:r>
              <a:rPr lang="en-AU" sz="1600" i="1" dirty="0">
                <a:solidFill>
                  <a:schemeClr val="bg1"/>
                </a:solidFill>
              </a:rPr>
              <a:t>Educ. Inf.</a:t>
            </a:r>
            <a:r>
              <a:rPr lang="en-AU" sz="1600" dirty="0">
                <a:solidFill>
                  <a:schemeClr val="bg1"/>
                </a:solidFill>
              </a:rPr>
              <a:t>, vol. 34, no. 4, pp. 285–291, 2018, </a:t>
            </a:r>
            <a:r>
              <a:rPr lang="en-AU" sz="1600" dirty="0" err="1">
                <a:solidFill>
                  <a:schemeClr val="bg1"/>
                </a:solidFill>
              </a:rPr>
              <a:t>doi</a:t>
            </a:r>
            <a:r>
              <a:rPr lang="en-AU" sz="1600" dirty="0">
                <a:solidFill>
                  <a:schemeClr val="bg1"/>
                </a:solidFill>
              </a:rPr>
              <a:t>: 10.3233/EFI-180221.</a:t>
            </a:r>
          </a:p>
        </p:txBody>
      </p:sp>
    </p:spTree>
    <p:extLst>
      <p:ext uri="{BB962C8B-B14F-4D97-AF65-F5344CB8AC3E}">
        <p14:creationId xmlns:p14="http://schemas.microsoft.com/office/powerpoint/2010/main" val="158867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50B8B-E3D6-4190-0B70-47DE793C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72305DEA-DBB4-14A1-2299-4AF5B1A240E9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B53172DD-D66B-9848-43EC-0D034077EC16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C4DFA78-4167-DF71-A86F-CAA67E7A6989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A9BCC28E-0BD5-1D5E-B41E-A9E71A4ED734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C348FE66-C9E8-7ABB-3476-3C89F04A5363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B3AB09B-8E24-28A0-DD9A-EBC8FA5C2E5D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B8D8FCCE-FBA6-6744-8435-B2CD3A240D34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CD646410-D73A-BB04-4673-7CD8765C184E}"/>
              </a:ext>
            </a:extLst>
          </p:cNvPr>
          <p:cNvSpPr txBox="1"/>
          <p:nvPr/>
        </p:nvSpPr>
        <p:spPr>
          <a:xfrm>
            <a:off x="1028700" y="866775"/>
            <a:ext cx="6667500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5700" lvl="0" indent="-1155700"/>
            <a:r>
              <a:rPr lang="en-AU" sz="4400" dirty="0">
                <a:solidFill>
                  <a:srgbClr val="7030A0"/>
                </a:solidFill>
              </a:rPr>
              <a:t>RQ-2 - How are AI prediction presentation methods (UI) </a:t>
            </a:r>
            <a:r>
              <a:rPr lang="en-AU" sz="4400" b="1" dirty="0">
                <a:solidFill>
                  <a:srgbClr val="7030A0"/>
                </a:solidFill>
              </a:rPr>
              <a:t>evaluated</a:t>
            </a:r>
            <a:r>
              <a:rPr lang="en-AU" sz="4400" dirty="0">
                <a:solidFill>
                  <a:srgbClr val="7030A0"/>
                </a:solidFill>
              </a:rPr>
              <a:t>?</a:t>
            </a:r>
            <a:endParaRPr lang="en-US" sz="4400" dirty="0">
              <a:solidFill>
                <a:srgbClr val="7030A0"/>
              </a:solidFill>
            </a:endParaRPr>
          </a:p>
          <a:p>
            <a:pPr marL="1155700" indent="-1155700"/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80995E-2E6A-4EF0-2EA8-84911CAD13F9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DEB0825E-E7C0-A35E-A489-288351B0D4D4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17" name="Picture 16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5ECD0650-D3A2-AFD3-1335-B6F682A63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9E5D98-B328-C482-0314-259D7FED0FE4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DFE6B7A-2F8D-35AC-7E3A-397BF46D6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9D1598A-2E79-AB6D-9168-A22D9E6A9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268AA9-9CB2-4BE8-7C9D-15791E79E80A}"/>
              </a:ext>
            </a:extLst>
          </p:cNvPr>
          <p:cNvGraphicFramePr>
            <a:graphicFrameLocks noGrp="1"/>
          </p:cNvGraphicFramePr>
          <p:nvPr/>
        </p:nvGraphicFramePr>
        <p:xfrm>
          <a:off x="8839200" y="1104901"/>
          <a:ext cx="8534400" cy="7803934"/>
        </p:xfrm>
        <a:graphic>
          <a:graphicData uri="http://schemas.openxmlformats.org/drawingml/2006/table">
            <a:tbl>
              <a:tblPr firstRow="1" firstCol="1" bandRow="1"/>
              <a:tblGrid>
                <a:gridCol w="1772306">
                  <a:extLst>
                    <a:ext uri="{9D8B030D-6E8A-4147-A177-3AD203B41FA5}">
                      <a16:colId xmlns:a16="http://schemas.microsoft.com/office/drawing/2014/main" val="3127132947"/>
                    </a:ext>
                  </a:extLst>
                </a:gridCol>
                <a:gridCol w="879941">
                  <a:extLst>
                    <a:ext uri="{9D8B030D-6E8A-4147-A177-3AD203B41FA5}">
                      <a16:colId xmlns:a16="http://schemas.microsoft.com/office/drawing/2014/main" val="3745616600"/>
                    </a:ext>
                  </a:extLst>
                </a:gridCol>
                <a:gridCol w="1057334">
                  <a:extLst>
                    <a:ext uri="{9D8B030D-6E8A-4147-A177-3AD203B41FA5}">
                      <a16:colId xmlns:a16="http://schemas.microsoft.com/office/drawing/2014/main" val="2598794218"/>
                    </a:ext>
                  </a:extLst>
                </a:gridCol>
                <a:gridCol w="1286618">
                  <a:extLst>
                    <a:ext uri="{9D8B030D-6E8A-4147-A177-3AD203B41FA5}">
                      <a16:colId xmlns:a16="http://schemas.microsoft.com/office/drawing/2014/main" val="3652786861"/>
                    </a:ext>
                  </a:extLst>
                </a:gridCol>
                <a:gridCol w="1608273">
                  <a:extLst>
                    <a:ext uri="{9D8B030D-6E8A-4147-A177-3AD203B41FA5}">
                      <a16:colId xmlns:a16="http://schemas.microsoft.com/office/drawing/2014/main" val="3688084757"/>
                    </a:ext>
                  </a:extLst>
                </a:gridCol>
                <a:gridCol w="1929928">
                  <a:extLst>
                    <a:ext uri="{9D8B030D-6E8A-4147-A177-3AD203B41FA5}">
                      <a16:colId xmlns:a16="http://schemas.microsoft.com/office/drawing/2014/main" val="706764250"/>
                    </a:ext>
                  </a:extLst>
                </a:gridCol>
              </a:tblGrid>
              <a:tr h="671270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Systems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xAI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interact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co-design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UI evaluated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175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other evaluation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66017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CarePre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02605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Trews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12507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915934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03952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2997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77291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RetainVis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28178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458851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441156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58360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75513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697619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44118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99687"/>
                  </a:ext>
                </a:extLst>
              </a:tr>
              <a:tr h="66958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Watch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180086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217900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54852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66540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AUTO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45191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038323"/>
                  </a:ext>
                </a:extLst>
              </a:tr>
              <a:tr h="323154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Previse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38446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A5F0078-6BFD-1507-5F5F-72FF790E0CA6}"/>
              </a:ext>
            </a:extLst>
          </p:cNvPr>
          <p:cNvSpPr/>
          <p:nvPr/>
        </p:nvSpPr>
        <p:spPr>
          <a:xfrm>
            <a:off x="10553628" y="1104900"/>
            <a:ext cx="3314772" cy="780393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ABD88-FAAC-FC06-E699-E2B1C00E54DC}"/>
              </a:ext>
            </a:extLst>
          </p:cNvPr>
          <p:cNvSpPr txBox="1"/>
          <p:nvPr/>
        </p:nvSpPr>
        <p:spPr>
          <a:xfrm>
            <a:off x="308368" y="5718145"/>
            <a:ext cx="84018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~75% (n=16) </a:t>
            </a:r>
          </a:p>
          <a:p>
            <a:r>
              <a:rPr lang="en-US" sz="2800" dirty="0"/>
              <a:t>	outcome (e.g., mortality rate and ICU transfer)</a:t>
            </a:r>
          </a:p>
          <a:p>
            <a:r>
              <a:rPr lang="en-US" sz="2800" dirty="0"/>
              <a:t>	algorithm performance evaluation (e.g., Accuracy)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7AA120-5132-FC7B-7CA1-F136EFB1F3FE}"/>
              </a:ext>
            </a:extLst>
          </p:cNvPr>
          <p:cNvGrpSpPr/>
          <p:nvPr/>
        </p:nvGrpSpPr>
        <p:grpSpPr>
          <a:xfrm>
            <a:off x="308368" y="4634902"/>
            <a:ext cx="7381783" cy="371964"/>
            <a:chOff x="505476" y="8948769"/>
            <a:chExt cx="7381783" cy="3719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14B2E2-BFBC-615C-515D-7A139DAC9B67}"/>
                </a:ext>
              </a:extLst>
            </p:cNvPr>
            <p:cNvSpPr txBox="1"/>
            <p:nvPr/>
          </p:nvSpPr>
          <p:spPr>
            <a:xfrm>
              <a:off x="505476" y="8951401"/>
              <a:ext cx="738178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B4E2"/>
              </a:solidFill>
            </a:ln>
          </p:spPr>
          <p:txBody>
            <a:bodyPr wrap="square" rtlCol="0">
              <a:spAutoFit/>
            </a:bodyPr>
            <a:lstStyle/>
            <a:p>
              <a:pPr marL="984250"/>
              <a:r>
                <a:rPr lang="en-US" dirty="0"/>
                <a:t> Systems that were High Quality </a:t>
              </a:r>
              <a:r>
                <a:rPr lang="en-US" b="1" dirty="0"/>
                <a:t>User Interface Evaluated</a:t>
              </a:r>
              <a:r>
                <a:rPr lang="en-US" dirty="0"/>
                <a:t> (6/21)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790874-FC8A-E0E2-7D27-AA02B2CA5EF2}"/>
                </a:ext>
              </a:extLst>
            </p:cNvPr>
            <p:cNvSpPr txBox="1"/>
            <p:nvPr/>
          </p:nvSpPr>
          <p:spPr>
            <a:xfrm>
              <a:off x="505476" y="8948769"/>
              <a:ext cx="977714" cy="369332"/>
            </a:xfrm>
            <a:prstGeom prst="rect">
              <a:avLst/>
            </a:prstGeom>
            <a:solidFill>
              <a:srgbClr val="8DB4E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QL n=6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08C317B-B718-2ED0-6241-761BA3981710}"/>
              </a:ext>
            </a:extLst>
          </p:cNvPr>
          <p:cNvSpPr txBox="1"/>
          <p:nvPr/>
        </p:nvSpPr>
        <p:spPr>
          <a:xfrm>
            <a:off x="308368" y="3650673"/>
            <a:ext cx="6427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&gt;50% (n=12) were user interface evaluated</a:t>
            </a:r>
          </a:p>
        </p:txBody>
      </p:sp>
    </p:spTree>
    <p:extLst>
      <p:ext uri="{BB962C8B-B14F-4D97-AF65-F5344CB8AC3E}">
        <p14:creationId xmlns:p14="http://schemas.microsoft.com/office/powerpoint/2010/main" val="295822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1490-8EC0-A40E-0CF9-1838B833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99E34E8-29AE-61B3-D111-8B3D7B6CBF40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79BA983-6170-0549-DF39-280208DAAF52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FE0FEA9D-CCC1-D02C-4B35-3534E77D20AE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1856E366-BF08-5459-77DD-50FC51B76F58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35AC428B-32CF-C28D-552E-1A716D045604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481BE76-C916-745E-082C-A1C78802D998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97B7FA29-0252-FE14-3D3C-2E85D9A45F98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A6A843E1-3D25-9A48-1E56-82657BFBAD4B}"/>
              </a:ext>
            </a:extLst>
          </p:cNvPr>
          <p:cNvSpPr txBox="1"/>
          <p:nvPr/>
        </p:nvSpPr>
        <p:spPr>
          <a:xfrm>
            <a:off x="1028700" y="866774"/>
            <a:ext cx="164973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38" indent="-7938"/>
            <a:r>
              <a:rPr lang="en-AU" sz="4400" dirty="0">
                <a:solidFill>
                  <a:srgbClr val="7030A0"/>
                </a:solidFill>
              </a:rPr>
              <a:t>So what?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71BBB6BD-9635-65D1-75EB-AA36B23D7C1E}"/>
              </a:ext>
            </a:extLst>
          </p:cNvPr>
          <p:cNvSpPr/>
          <p:nvPr/>
        </p:nvSpPr>
        <p:spPr>
          <a:xfrm>
            <a:off x="2114550" y="6057900"/>
            <a:ext cx="14325600" cy="3293191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0" rIns="900000" bIns="0" rtlCol="0" anchor="ctr"/>
          <a:lstStyle/>
          <a:p>
            <a:r>
              <a:rPr lang="en-AU" sz="4000" b="1" dirty="0"/>
              <a:t>Rigorous Evaluation:</a:t>
            </a:r>
            <a:r>
              <a:rPr lang="en-AU" sz="4000" dirty="0"/>
              <a:t> </a:t>
            </a:r>
          </a:p>
          <a:p>
            <a:pPr marL="1069975"/>
            <a:r>
              <a:rPr lang="en-AU" sz="4000" dirty="0"/>
              <a:t>Ensure thorough UI evaluations with clinicians are conducted and transparently reported before implementation.</a:t>
            </a:r>
          </a:p>
          <a:p>
            <a:endParaRPr lang="en-US" sz="4000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D5F4DE01-3638-4DDF-CA67-1FEE4EDD00ED}"/>
              </a:ext>
            </a:extLst>
          </p:cNvPr>
          <p:cNvSpPr/>
          <p:nvPr/>
        </p:nvSpPr>
        <p:spPr>
          <a:xfrm>
            <a:off x="2134005" y="2476500"/>
            <a:ext cx="14325600" cy="3293191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0" rIns="360000" bIns="0" rtlCol="0" anchor="ctr"/>
          <a:lstStyle/>
          <a:p>
            <a:r>
              <a:rPr lang="en-AU" sz="4000" b="1" dirty="0"/>
              <a:t>Leverage codesign wisely:</a:t>
            </a:r>
            <a:r>
              <a:rPr lang="en-AU" sz="4000" dirty="0"/>
              <a:t> </a:t>
            </a:r>
          </a:p>
          <a:p>
            <a:pPr marL="1069975"/>
            <a:r>
              <a:rPr lang="en-AU" sz="4000" dirty="0"/>
              <a:t>Codesign helps </a:t>
            </a:r>
            <a:r>
              <a:rPr lang="en-AU" sz="4000" b="1" dirty="0"/>
              <a:t>align</a:t>
            </a:r>
            <a:r>
              <a:rPr lang="en-AU" sz="4000" dirty="0"/>
              <a:t> the system with </a:t>
            </a:r>
            <a:r>
              <a:rPr lang="en-AU" sz="4000" b="1" dirty="0"/>
              <a:t>clinical workflow </a:t>
            </a:r>
            <a:r>
              <a:rPr lang="en-AU" sz="4000" dirty="0"/>
              <a:t>and user comprehension but may also </a:t>
            </a:r>
            <a:r>
              <a:rPr lang="en-AU" sz="4000" b="1" dirty="0"/>
              <a:t>introduce subjective preferences</a:t>
            </a:r>
            <a:r>
              <a:rPr lang="en-AU" sz="4000" dirty="0"/>
              <a:t> without objective validation.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0079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66282-794B-7EFF-740F-FD59E3AE5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B4C4F5FA-B669-AC86-7C7A-DEC2379D13B7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DB0E5D2-AD69-F417-BBDA-33EA110FF712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E1935C54-F08A-0525-1D54-39EB1320C549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87F48F01-77C6-2DF1-9CC7-130ED8877F9A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6258743D-9277-A808-12AE-D31D50E3CBEF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07F426C-F0BE-EC3D-61FA-E7ADDCE46FD2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410F1B39-F5F1-6DC9-1231-933E33473BCE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38206F0A-51B5-7A88-D390-404B7E3EE8E2}"/>
              </a:ext>
            </a:extLst>
          </p:cNvPr>
          <p:cNvSpPr txBox="1"/>
          <p:nvPr/>
        </p:nvSpPr>
        <p:spPr>
          <a:xfrm>
            <a:off x="1028700" y="866775"/>
            <a:ext cx="91059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08138" lvl="0" indent="-1608138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73AE573B-D642-DB6F-46DE-D28FFD905AD9}"/>
              </a:ext>
            </a:extLst>
          </p:cNvPr>
          <p:cNvGraphicFramePr>
            <a:graphicFrameLocks noGrp="1"/>
          </p:cNvGraphicFramePr>
          <p:nvPr/>
        </p:nvGraphicFramePr>
        <p:xfrm>
          <a:off x="9793556" y="448192"/>
          <a:ext cx="6400800" cy="92340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91692">
                  <a:extLst>
                    <a:ext uri="{9D8B030D-6E8A-4147-A177-3AD203B41FA5}">
                      <a16:colId xmlns:a16="http://schemas.microsoft.com/office/drawing/2014/main" val="1340112648"/>
                    </a:ext>
                  </a:extLst>
                </a:gridCol>
                <a:gridCol w="2276170">
                  <a:extLst>
                    <a:ext uri="{9D8B030D-6E8A-4147-A177-3AD203B41FA5}">
                      <a16:colId xmlns:a16="http://schemas.microsoft.com/office/drawing/2014/main" val="2832152259"/>
                    </a:ext>
                  </a:extLst>
                </a:gridCol>
                <a:gridCol w="1832938">
                  <a:extLst>
                    <a:ext uri="{9D8B030D-6E8A-4147-A177-3AD203B41FA5}">
                      <a16:colId xmlns:a16="http://schemas.microsoft.com/office/drawing/2014/main" val="3432290521"/>
                    </a:ext>
                  </a:extLst>
                </a:gridCol>
              </a:tblGrid>
              <a:tr h="475450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System Label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>
                          <a:effectLst/>
                        </a:rPr>
                        <a:t>Care Setting</a:t>
                      </a:r>
                      <a:endParaRPr lang="en-AU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Structure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237293011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B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58963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C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059312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502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642746086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F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2894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G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92651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H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W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9971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34658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K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425273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L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14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M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60904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N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84389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O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92544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358325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P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81187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3795081304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Q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575812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61450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99559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CarePre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227875566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Retainvis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641536425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Previse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ICU, 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5174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78990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AUTO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ICU, 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Distributed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5528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28953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SepsisWatch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19771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0332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825402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Trews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20790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6496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ICU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622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4035532A-9FA2-D8E0-14AD-F2FC9655AC49}"/>
              </a:ext>
            </a:extLst>
          </p:cNvPr>
          <p:cNvSpPr txBox="1"/>
          <p:nvPr/>
        </p:nvSpPr>
        <p:spPr>
          <a:xfrm>
            <a:off x="457200" y="2705224"/>
            <a:ext cx="8915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</a:rPr>
              <a:t>Structure</a:t>
            </a:r>
          </a:p>
          <a:p>
            <a:endParaRPr lang="en-AU" sz="2800" b="1" dirty="0"/>
          </a:p>
          <a:p>
            <a:pPr marL="577850"/>
            <a:r>
              <a:rPr lang="en-AU" sz="2800" b="1" dirty="0"/>
              <a:t>Centralised: </a:t>
            </a:r>
            <a:r>
              <a:rPr lang="en-AU" sz="2800" dirty="0"/>
              <a:t>predictions are presented to a </a:t>
            </a:r>
            <a:r>
              <a:rPr lang="en-AU" sz="2800" b="1" dirty="0"/>
              <a:t>single dedicated recipient</a:t>
            </a:r>
            <a:r>
              <a:rPr lang="en-AU" sz="2800" dirty="0"/>
              <a:t>, such as a nurse monitoring multiple patient cohorts</a:t>
            </a:r>
          </a:p>
          <a:p>
            <a:pPr marL="577850"/>
            <a:endParaRPr lang="en-AU" sz="2800" i="1" dirty="0"/>
          </a:p>
          <a:p>
            <a:pPr marL="577850"/>
            <a:r>
              <a:rPr lang="en-AU" sz="2800" b="1" dirty="0"/>
              <a:t>Distributed:</a:t>
            </a:r>
            <a:r>
              <a:rPr lang="en-AU" sz="2800" dirty="0"/>
              <a:t> predictions are sent to </a:t>
            </a:r>
            <a:r>
              <a:rPr lang="en-AU" sz="2800" b="1" dirty="0"/>
              <a:t>multiple recipients</a:t>
            </a:r>
            <a:r>
              <a:rPr lang="en-AU" sz="2800" dirty="0"/>
              <a:t>, such as bedside nurses caring for a set number of patients or doctors who are in care of the patient. 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FF2B3-B916-B96E-929B-89B65BF199D0}"/>
              </a:ext>
            </a:extLst>
          </p:cNvPr>
          <p:cNvSpPr/>
          <p:nvPr/>
        </p:nvSpPr>
        <p:spPr>
          <a:xfrm>
            <a:off x="12100498" y="448191"/>
            <a:ext cx="2225102" cy="923403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4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04BDB-A7AF-9032-617D-885EC11CB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55AD4590-7966-EAEE-144E-DCABD32995E5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0CD34377-EBD9-CFAE-83DB-AA69A5B2EEF9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E7D60078-F906-2170-9A3F-AF2F26E6B4ED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49994A49-FA1E-1123-7A4A-AC454CBB068C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4C9BC6B9-D35E-70A2-5D1C-1E8D0E9BCFDF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5F82DE0-E3DF-97E3-BF64-3409C1447B05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28CB1E10-53F1-8048-CA00-9A8FC90FCA39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2367185-11A1-6802-DDBD-8DF435938D60}"/>
              </a:ext>
            </a:extLst>
          </p:cNvPr>
          <p:cNvSpPr txBox="1"/>
          <p:nvPr/>
        </p:nvSpPr>
        <p:spPr>
          <a:xfrm>
            <a:off x="1028700" y="866775"/>
            <a:ext cx="91059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08138" lvl="0" indent="-1608138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0AC2686-A496-9D5F-5B58-0D8162594063}"/>
              </a:ext>
            </a:extLst>
          </p:cNvPr>
          <p:cNvGraphicFramePr>
            <a:graphicFrameLocks noGrp="1"/>
          </p:cNvGraphicFramePr>
          <p:nvPr/>
        </p:nvGraphicFramePr>
        <p:xfrm>
          <a:off x="9793556" y="448192"/>
          <a:ext cx="6400800" cy="92340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91692">
                  <a:extLst>
                    <a:ext uri="{9D8B030D-6E8A-4147-A177-3AD203B41FA5}">
                      <a16:colId xmlns:a16="http://schemas.microsoft.com/office/drawing/2014/main" val="1340112648"/>
                    </a:ext>
                  </a:extLst>
                </a:gridCol>
                <a:gridCol w="2276170">
                  <a:extLst>
                    <a:ext uri="{9D8B030D-6E8A-4147-A177-3AD203B41FA5}">
                      <a16:colId xmlns:a16="http://schemas.microsoft.com/office/drawing/2014/main" val="2832152259"/>
                    </a:ext>
                  </a:extLst>
                </a:gridCol>
                <a:gridCol w="1832938">
                  <a:extLst>
                    <a:ext uri="{9D8B030D-6E8A-4147-A177-3AD203B41FA5}">
                      <a16:colId xmlns:a16="http://schemas.microsoft.com/office/drawing/2014/main" val="3432290521"/>
                    </a:ext>
                  </a:extLst>
                </a:gridCol>
              </a:tblGrid>
              <a:tr h="475450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System Label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>
                          <a:effectLst/>
                        </a:rPr>
                        <a:t>Care Setting</a:t>
                      </a:r>
                      <a:endParaRPr lang="en-AU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Structure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237293011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B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58963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C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059312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502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642746086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F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2894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G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92651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H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W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9971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34658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K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425273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L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14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M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60904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N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84389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O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92544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358325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P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81187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3795081304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Q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575812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61450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99559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CarePre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227875566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Retainvis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641536425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Previse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ICU, 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5174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78990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AUTO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ICU, 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Distributed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5528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ICU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28953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SepsisWatch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19771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0332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825402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Trews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20790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ED, W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6496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ICU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622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7249170-F128-221D-7D76-FE46395EF4F0}"/>
              </a:ext>
            </a:extLst>
          </p:cNvPr>
          <p:cNvSpPr txBox="1"/>
          <p:nvPr/>
        </p:nvSpPr>
        <p:spPr>
          <a:xfrm>
            <a:off x="457200" y="2705224"/>
            <a:ext cx="8915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Structure</a:t>
            </a:r>
          </a:p>
          <a:p>
            <a:endParaRPr lang="en-AU" sz="2800" b="1" dirty="0"/>
          </a:p>
          <a:p>
            <a:pPr marL="577850"/>
            <a:r>
              <a:rPr lang="en-AU" sz="2800" b="1" dirty="0"/>
              <a:t>Centralised: </a:t>
            </a:r>
            <a:r>
              <a:rPr lang="en-AU" sz="2800" dirty="0"/>
              <a:t>predictions are presented to a </a:t>
            </a:r>
            <a:r>
              <a:rPr lang="en-AU" sz="2800" b="1" dirty="0"/>
              <a:t>single dedicated recipient</a:t>
            </a:r>
            <a:r>
              <a:rPr lang="en-AU" sz="2800" dirty="0"/>
              <a:t>, such as a nurse monitoring multiple patient cohorts</a:t>
            </a:r>
          </a:p>
          <a:p>
            <a:pPr marL="577850"/>
            <a:endParaRPr lang="en-AU" sz="2800" i="1" dirty="0"/>
          </a:p>
          <a:p>
            <a:pPr marL="577850"/>
            <a:r>
              <a:rPr lang="en-AU" sz="2800" b="1" dirty="0"/>
              <a:t>Distributed:</a:t>
            </a:r>
            <a:r>
              <a:rPr lang="en-AU" sz="2800" dirty="0"/>
              <a:t> predictions are sent to </a:t>
            </a:r>
            <a:r>
              <a:rPr lang="en-AU" sz="2800" b="1" dirty="0"/>
              <a:t>multiple recipients</a:t>
            </a:r>
            <a:r>
              <a:rPr lang="en-AU" sz="2800" dirty="0"/>
              <a:t>, such as bedside nurses caring for a set number of patients or doctors who are in care of the patient. 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8AB922-3620-A013-D954-26E2054D936B}"/>
              </a:ext>
            </a:extLst>
          </p:cNvPr>
          <p:cNvGrpSpPr/>
          <p:nvPr/>
        </p:nvGrpSpPr>
        <p:grpSpPr>
          <a:xfrm>
            <a:off x="9601200" y="1981292"/>
            <a:ext cx="5791200" cy="4533808"/>
            <a:chOff x="9601200" y="1981292"/>
            <a:chExt cx="5791200" cy="45338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605CE2A-9FF0-9F1F-2660-66FB82F2193B}"/>
                </a:ext>
              </a:extLst>
            </p:cNvPr>
            <p:cNvGrpSpPr/>
            <p:nvPr/>
          </p:nvGrpSpPr>
          <p:grpSpPr>
            <a:xfrm>
              <a:off x="9601200" y="1981292"/>
              <a:ext cx="5791200" cy="4533808"/>
              <a:chOff x="6019800" y="4525982"/>
              <a:chExt cx="4343400" cy="4533808"/>
            </a:xfrm>
          </p:grpSpPr>
          <p:sp>
            <p:nvSpPr>
              <p:cNvPr id="5" name="Folded Corner 4">
                <a:extLst>
                  <a:ext uri="{FF2B5EF4-FFF2-40B4-BE49-F238E27FC236}">
                    <a16:creationId xmlns:a16="http://schemas.microsoft.com/office/drawing/2014/main" id="{A11D58BE-5CBA-1F5A-590E-4CBFDC8347D9}"/>
                  </a:ext>
                </a:extLst>
              </p:cNvPr>
              <p:cNvSpPr/>
              <p:nvPr/>
            </p:nvSpPr>
            <p:spPr>
              <a:xfrm>
                <a:off x="6019800" y="4525982"/>
                <a:ext cx="4343400" cy="4533808"/>
              </a:xfrm>
              <a:prstGeom prst="foldedCorner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tIns="972000" rIns="540000" bIns="0" rtlCol="0" anchor="ctr"/>
              <a:lstStyle/>
              <a:p>
                <a:pPr marL="852488"/>
                <a:r>
                  <a:rPr lang="en-AU" sz="2400" dirty="0">
                    <a:solidFill>
                      <a:schemeClr val="tx1"/>
                    </a:solidFill>
                  </a:rPr>
                  <a:t>Devices</a:t>
                </a:r>
              </a:p>
              <a:p>
                <a:pPr marL="852488"/>
                <a:endParaRPr lang="en-AU" sz="2400" dirty="0">
                  <a:solidFill>
                    <a:schemeClr val="tx1"/>
                  </a:solidFill>
                </a:endParaRPr>
              </a:p>
              <a:p>
                <a:pPr marL="852488"/>
                <a:endParaRPr lang="en-AU" sz="2400" dirty="0">
                  <a:solidFill>
                    <a:schemeClr val="tx1"/>
                  </a:solidFill>
                </a:endParaRPr>
              </a:p>
              <a:p>
                <a:pPr marL="852488"/>
                <a:r>
                  <a:rPr lang="en-AU" sz="2400" dirty="0">
                    <a:solidFill>
                      <a:schemeClr val="tx1"/>
                    </a:solidFill>
                  </a:rPr>
                  <a:t>Human resources</a:t>
                </a:r>
              </a:p>
              <a:p>
                <a:pPr marL="852488"/>
                <a:r>
                  <a:rPr lang="en-AU" sz="2400" dirty="0">
                    <a:solidFill>
                      <a:schemeClr val="tx1"/>
                    </a:solidFill>
                  </a:rPr>
                  <a:t>Infrastructure</a:t>
                </a:r>
              </a:p>
              <a:p>
                <a:pPr marL="852488"/>
                <a:endParaRPr lang="en-AU" sz="2400" dirty="0">
                  <a:solidFill>
                    <a:schemeClr val="tx1"/>
                  </a:solidFill>
                </a:endParaRPr>
              </a:p>
              <a:p>
                <a:pPr marL="852488"/>
                <a:endParaRPr lang="en-AU" sz="2400" dirty="0">
                  <a:solidFill>
                    <a:schemeClr val="tx1"/>
                  </a:solidFill>
                </a:endParaRPr>
              </a:p>
              <a:p>
                <a:pPr marL="852488"/>
                <a:r>
                  <a:rPr lang="en-AU" sz="2400" dirty="0">
                    <a:solidFill>
                      <a:schemeClr val="tx1"/>
                    </a:solidFill>
                  </a:rPr>
                  <a:t>Personalisation/Customisation</a:t>
                </a:r>
              </a:p>
            </p:txBody>
          </p:sp>
          <p:sp>
            <p:nvSpPr>
              <p:cNvPr id="14" name="Rectangle 13" descr="Smart Phone with solid fill">
                <a:extLst>
                  <a:ext uri="{FF2B5EF4-FFF2-40B4-BE49-F238E27FC236}">
                    <a16:creationId xmlns:a16="http://schemas.microsoft.com/office/drawing/2014/main" id="{9B344939-5909-60C4-4415-003FAA240BF8}"/>
                  </a:ext>
                </a:extLst>
              </p:cNvPr>
              <p:cNvSpPr/>
              <p:nvPr/>
            </p:nvSpPr>
            <p:spPr>
              <a:xfrm>
                <a:off x="6263230" y="5165671"/>
                <a:ext cx="692492" cy="784676"/>
              </a:xfrm>
              <a:prstGeom prst="rect">
                <a:avLst/>
              </a:pr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16" name="Graphic 15" descr="CheckList with solid fill">
                <a:extLst>
                  <a:ext uri="{FF2B5EF4-FFF2-40B4-BE49-F238E27FC236}">
                    <a16:creationId xmlns:a16="http://schemas.microsoft.com/office/drawing/2014/main" id="{A3B4421C-6DCB-5E8D-5E01-A326C6B3C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08558" y="6421848"/>
                <a:ext cx="620611" cy="809142"/>
              </a:xfrm>
              <a:prstGeom prst="rect">
                <a:avLst/>
              </a:prstGeom>
            </p:spPr>
          </p:pic>
        </p:grpSp>
        <p:pic>
          <p:nvPicPr>
            <p:cNvPr id="22" name="Graphic 21" descr="Artist female with solid fill">
              <a:extLst>
                <a:ext uri="{FF2B5EF4-FFF2-40B4-BE49-F238E27FC236}">
                  <a16:creationId xmlns:a16="http://schemas.microsoft.com/office/drawing/2014/main" id="{DB68F8A0-4842-9E0A-7776-F3BA5C14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55703" y="5154219"/>
              <a:ext cx="757989" cy="82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36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F26D-01F8-270B-9AE2-B05188BD8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900A0B59-F675-106F-EEC3-BE0E3FE432C7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9A64037-BE80-7D52-DA51-85595059D9ED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1FEEC96B-2808-21E2-63AE-F5F764542A07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5D78AC86-2723-3897-1DFB-2C66FC17A524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2C31A9D4-3332-A1BC-2DC7-6C0739C9033B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8A3F676-54B2-96E6-276A-57C68CD20E4F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91213F3F-45D5-CDD8-2F25-3D4812753C9E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00472641-56F1-2193-28D2-960508523562}"/>
              </a:ext>
            </a:extLst>
          </p:cNvPr>
          <p:cNvSpPr txBox="1"/>
          <p:nvPr/>
        </p:nvSpPr>
        <p:spPr>
          <a:xfrm>
            <a:off x="1028700" y="866775"/>
            <a:ext cx="91059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63688" lvl="0" indent="-1563688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C0A6E07-926B-61FC-6E83-315106357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57049"/>
              </p:ext>
            </p:extLst>
          </p:nvPr>
        </p:nvGraphicFramePr>
        <p:xfrm>
          <a:off x="9793556" y="448192"/>
          <a:ext cx="6400800" cy="92340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91692">
                  <a:extLst>
                    <a:ext uri="{9D8B030D-6E8A-4147-A177-3AD203B41FA5}">
                      <a16:colId xmlns:a16="http://schemas.microsoft.com/office/drawing/2014/main" val="1340112648"/>
                    </a:ext>
                  </a:extLst>
                </a:gridCol>
                <a:gridCol w="2276170">
                  <a:extLst>
                    <a:ext uri="{9D8B030D-6E8A-4147-A177-3AD203B41FA5}">
                      <a16:colId xmlns:a16="http://schemas.microsoft.com/office/drawing/2014/main" val="2832152259"/>
                    </a:ext>
                  </a:extLst>
                </a:gridCol>
                <a:gridCol w="1832938">
                  <a:extLst>
                    <a:ext uri="{9D8B030D-6E8A-4147-A177-3AD203B41FA5}">
                      <a16:colId xmlns:a16="http://schemas.microsoft.com/office/drawing/2014/main" val="3432290521"/>
                    </a:ext>
                  </a:extLst>
                </a:gridCol>
              </a:tblGrid>
              <a:tr h="475450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System Label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>
                          <a:effectLst/>
                        </a:rPr>
                        <a:t>Care Setting</a:t>
                      </a:r>
                      <a:endParaRPr lang="en-AU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Structure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237293011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B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658963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C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059312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60502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746086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F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32894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G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92651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H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29971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434658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K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425273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L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114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M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60904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N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384389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O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r>
                        <a:rPr lang="en-AU" sz="1600" b="1" dirty="0">
                          <a:effectLst/>
                        </a:rPr>
                        <a:t>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92544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358325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P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81187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unclear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081304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Q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575812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361450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199559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CarePre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unclear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75566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Retainvis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unclear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536425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Previse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r>
                        <a:rPr lang="en-AU" sz="1600" b="1" dirty="0">
                          <a:effectLst/>
                        </a:rPr>
                        <a:t>, 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174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278990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AUTO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r>
                        <a:rPr lang="en-AU" sz="1600" b="1" dirty="0">
                          <a:effectLst/>
                        </a:rPr>
                        <a:t>, 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85528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428953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SepsisWatch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419771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10332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825402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Trews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020790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96496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962241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D3FC8B56-8CD7-1FB6-15E5-7BAF7C97C1C0}"/>
              </a:ext>
            </a:extLst>
          </p:cNvPr>
          <p:cNvSpPr txBox="1"/>
          <p:nvPr/>
        </p:nvSpPr>
        <p:spPr>
          <a:xfrm>
            <a:off x="457200" y="3314700"/>
            <a:ext cx="8915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rgbClr val="7030A0"/>
                </a:solidFill>
              </a:rPr>
              <a:t>Care Setting</a:t>
            </a:r>
          </a:p>
          <a:p>
            <a:r>
              <a:rPr lang="en-AU" sz="2800" b="1" dirty="0"/>
              <a:t> </a:t>
            </a:r>
            <a:br>
              <a:rPr lang="en-AU" sz="2800" b="1" dirty="0"/>
            </a:br>
            <a:r>
              <a:rPr lang="en-AU" sz="2800" b="1" dirty="0"/>
              <a:t>Intensive Care Unit - Emergency Department - Ward</a:t>
            </a:r>
          </a:p>
          <a:p>
            <a:pPr marL="625475"/>
            <a:endParaRPr lang="en-AU" sz="2800" b="1" dirty="0"/>
          </a:p>
          <a:p>
            <a:pPr marL="274638"/>
            <a:r>
              <a:rPr lang="en-AU" sz="2800" b="1" dirty="0"/>
              <a:t>Different</a:t>
            </a:r>
            <a:r>
              <a:rPr lang="en-AU" sz="2800" dirty="0"/>
              <a:t> 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clinical workflow and decision timeline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amount, type, and quality of data collected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roles and team structures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alert tolerance and cognitive load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clinical priorities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infrastructure and integration constraints</a:t>
            </a:r>
          </a:p>
          <a:p>
            <a:endParaRPr lang="en-AU" sz="2800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4FD500B-C58F-7D3F-90C8-3C98CB05DE30}"/>
              </a:ext>
            </a:extLst>
          </p:cNvPr>
          <p:cNvSpPr/>
          <p:nvPr/>
        </p:nvSpPr>
        <p:spPr>
          <a:xfrm>
            <a:off x="14388390" y="448191"/>
            <a:ext cx="1786916" cy="923403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F62A-650B-AF59-3D6B-B01012E2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8FCF85E-A28B-8089-C938-B6C35E77A0A2}"/>
              </a:ext>
            </a:extLst>
          </p:cNvPr>
          <p:cNvSpPr txBox="1"/>
          <p:nvPr/>
        </p:nvSpPr>
        <p:spPr>
          <a:xfrm>
            <a:off x="457200" y="3314700"/>
            <a:ext cx="8915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Care Setting</a:t>
            </a:r>
          </a:p>
          <a:p>
            <a:r>
              <a:rPr lang="en-AU" sz="2800" b="1" dirty="0"/>
              <a:t> </a:t>
            </a:r>
            <a:br>
              <a:rPr lang="en-AU" sz="2800" b="1" dirty="0"/>
            </a:br>
            <a:r>
              <a:rPr lang="en-AU" sz="2800" b="1" dirty="0"/>
              <a:t>Intensive Care Unit - Emergency Department - Ward</a:t>
            </a:r>
          </a:p>
          <a:p>
            <a:pPr marL="625475"/>
            <a:endParaRPr lang="en-AU" sz="2800" b="1" dirty="0"/>
          </a:p>
          <a:p>
            <a:pPr marL="274638"/>
            <a:r>
              <a:rPr lang="en-AU" sz="2800" b="1" dirty="0"/>
              <a:t>Different</a:t>
            </a:r>
            <a:r>
              <a:rPr lang="en-AU" sz="2800" dirty="0"/>
              <a:t> 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clinical workflow and decision timeline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amount, type, and quality of data collected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roles and team structures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alert tolerance and cognitive load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clinical priorities</a:t>
            </a:r>
          </a:p>
          <a:p>
            <a:pPr marL="1082675" indent="-457200">
              <a:buFont typeface="Wingdings" pitchFamily="2" charset="2"/>
              <a:buChar char="v"/>
            </a:pPr>
            <a:r>
              <a:rPr lang="en-AU" sz="2800" dirty="0"/>
              <a:t>infrastructure and integration constraints</a:t>
            </a:r>
          </a:p>
          <a:p>
            <a:endParaRPr lang="en-AU" sz="2800" b="1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3764E6F-EE79-2C24-8F4D-81D176409148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6E1D553-5D5F-986D-8E5D-43DCB0226E51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93B91BA7-0FFF-70A1-A0BB-9F2C9FAFA780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16161A2C-D17C-0BD5-5C7E-004C95B81B0A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4CB1604C-3640-0C28-6D22-3EDC7D234E46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C24540E-D2A7-AD78-2190-0955F5D762BD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5E012CF-0803-1F9F-5D7E-3D6794324F5C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B8F11C70-F0A4-E70B-63AB-035F2B842B2A}"/>
              </a:ext>
            </a:extLst>
          </p:cNvPr>
          <p:cNvSpPr txBox="1"/>
          <p:nvPr/>
        </p:nvSpPr>
        <p:spPr>
          <a:xfrm>
            <a:off x="1028700" y="866775"/>
            <a:ext cx="91059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08138" lvl="0" indent="-1608138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DF1269E-1B59-E299-611A-41462448DD2F}"/>
              </a:ext>
            </a:extLst>
          </p:cNvPr>
          <p:cNvGraphicFramePr>
            <a:graphicFrameLocks noGrp="1"/>
          </p:cNvGraphicFramePr>
          <p:nvPr/>
        </p:nvGraphicFramePr>
        <p:xfrm>
          <a:off x="9793556" y="448192"/>
          <a:ext cx="6400800" cy="92340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91692">
                  <a:extLst>
                    <a:ext uri="{9D8B030D-6E8A-4147-A177-3AD203B41FA5}">
                      <a16:colId xmlns:a16="http://schemas.microsoft.com/office/drawing/2014/main" val="1340112648"/>
                    </a:ext>
                  </a:extLst>
                </a:gridCol>
                <a:gridCol w="2276170">
                  <a:extLst>
                    <a:ext uri="{9D8B030D-6E8A-4147-A177-3AD203B41FA5}">
                      <a16:colId xmlns:a16="http://schemas.microsoft.com/office/drawing/2014/main" val="2832152259"/>
                    </a:ext>
                  </a:extLst>
                </a:gridCol>
                <a:gridCol w="1832938">
                  <a:extLst>
                    <a:ext uri="{9D8B030D-6E8A-4147-A177-3AD203B41FA5}">
                      <a16:colId xmlns:a16="http://schemas.microsoft.com/office/drawing/2014/main" val="3432290521"/>
                    </a:ext>
                  </a:extLst>
                </a:gridCol>
              </a:tblGrid>
              <a:tr h="475450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System Label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>
                          <a:effectLst/>
                        </a:rPr>
                        <a:t>Care Setting</a:t>
                      </a:r>
                      <a:endParaRPr lang="en-AU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Structure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extLst>
                  <a:ext uri="{0D108BD9-81ED-4DB2-BD59-A6C34878D82A}">
                    <a16:rowId xmlns:a16="http://schemas.microsoft.com/office/drawing/2014/main" val="237293011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B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658963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C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059312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D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60502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unclear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746086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F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32894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G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92651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H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299714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I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434658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K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425273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L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114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M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609041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N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384389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O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r>
                        <a:rPr lang="en-AU" sz="1600" b="1" dirty="0">
                          <a:effectLst/>
                        </a:rPr>
                        <a:t>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92544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358325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P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81187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unclear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081304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Q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575812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361450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199559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CarePre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unclear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75566"/>
                  </a:ext>
                </a:extLst>
              </a:tr>
              <a:tr h="282535"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Retainvis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0" dirty="0">
                          <a:effectLst/>
                        </a:rPr>
                        <a:t>unclear</a:t>
                      </a:r>
                      <a:endParaRPr lang="en-AU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unclear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536425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Previse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r>
                        <a:rPr lang="en-AU" sz="1600" b="1" dirty="0">
                          <a:effectLst/>
                        </a:rPr>
                        <a:t>, 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75174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278990"/>
                  </a:ext>
                </a:extLst>
              </a:tr>
              <a:tr h="282535">
                <a:tc row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AUTO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r>
                        <a:rPr lang="en-AU" sz="1600" b="1" dirty="0">
                          <a:effectLst/>
                        </a:rPr>
                        <a:t>, 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855284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428953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SepsisWatch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419771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10332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</a:t>
                      </a:r>
                      <a:endParaRPr lang="en-AU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Centralised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825402"/>
                  </a:ext>
                </a:extLst>
              </a:tr>
              <a:tr h="282535">
                <a:tc rowSpan="3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>
                          <a:effectLst/>
                        </a:rPr>
                        <a:t>Trews</a:t>
                      </a:r>
                      <a:endParaRPr lang="en-AU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020790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effectLst/>
                        </a:rPr>
                        <a:t>ED, </a:t>
                      </a:r>
                      <a:r>
                        <a:rPr lang="en-AU" sz="1600" b="1" dirty="0">
                          <a:solidFill>
                            <a:srgbClr val="9437FF"/>
                          </a:solidFill>
                          <a:effectLst/>
                        </a:rPr>
                        <a:t>W</a:t>
                      </a:r>
                      <a:endParaRPr lang="en-AU" sz="1600" b="1" dirty="0">
                        <a:solidFill>
                          <a:srgbClr val="9437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96496"/>
                  </a:ext>
                </a:extLst>
              </a:tr>
              <a:tr h="282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b="1" dirty="0">
                          <a:solidFill>
                            <a:srgbClr val="C00000"/>
                          </a:solidFill>
                          <a:effectLst/>
                        </a:rPr>
                        <a:t>ICU</a:t>
                      </a:r>
                      <a:endParaRPr lang="en-AU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1600" dirty="0">
                          <a:effectLst/>
                        </a:rPr>
                        <a:t>Distributed</a:t>
                      </a:r>
                      <a:endParaRPr lang="en-A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0139" marR="10139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962241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EA5AE96-66E9-D0D6-79FE-32611ABCCE1F}"/>
              </a:ext>
            </a:extLst>
          </p:cNvPr>
          <p:cNvGrpSpPr/>
          <p:nvPr/>
        </p:nvGrpSpPr>
        <p:grpSpPr>
          <a:xfrm>
            <a:off x="9296400" y="2374539"/>
            <a:ext cx="5181600" cy="2151814"/>
            <a:chOff x="6463164" y="2087953"/>
            <a:chExt cx="5181600" cy="2151814"/>
          </a:xfrm>
        </p:grpSpPr>
        <p:sp>
          <p:nvSpPr>
            <p:cNvPr id="6" name="Folded Corner 5">
              <a:extLst>
                <a:ext uri="{FF2B5EF4-FFF2-40B4-BE49-F238E27FC236}">
                  <a16:creationId xmlns:a16="http://schemas.microsoft.com/office/drawing/2014/main" id="{40B6774E-BE3B-0B3E-D68D-1DF4720D51FE}"/>
                </a:ext>
              </a:extLst>
            </p:cNvPr>
            <p:cNvSpPr/>
            <p:nvPr/>
          </p:nvSpPr>
          <p:spPr>
            <a:xfrm>
              <a:off x="6463164" y="2087953"/>
              <a:ext cx="5181600" cy="2151814"/>
            </a:xfrm>
            <a:prstGeom prst="foldedCorne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972000" rIns="540000" bIns="0" rtlCol="0" anchor="ctr"/>
            <a:lstStyle/>
            <a:p>
              <a:pPr marL="852488"/>
              <a:r>
                <a:rPr lang="en-AU" sz="2400" dirty="0">
                  <a:solidFill>
                    <a:schemeClr val="tx1"/>
                  </a:solidFill>
                </a:rPr>
                <a:t>Personalisation</a:t>
              </a:r>
            </a:p>
            <a:p>
              <a:pPr marL="852488"/>
              <a:r>
                <a:rPr lang="en-AU" sz="2400" dirty="0">
                  <a:solidFill>
                    <a:schemeClr val="tx1"/>
                  </a:solidFill>
                </a:rPr>
                <a:t>Customisation</a:t>
              </a:r>
            </a:p>
            <a:p>
              <a:pPr marL="852488"/>
              <a:r>
                <a:rPr lang="en-AU" sz="2400" dirty="0">
                  <a:solidFill>
                    <a:schemeClr val="tx1"/>
                  </a:solidFill>
                </a:rPr>
                <a:t>		</a:t>
              </a:r>
              <a:r>
                <a:rPr lang="en-AU" sz="2400" b="1" dirty="0">
                  <a:solidFill>
                    <a:schemeClr val="tx1"/>
                  </a:solidFill>
                </a:rPr>
                <a:t>Communication</a:t>
              </a:r>
            </a:p>
            <a:p>
              <a:pPr marL="852488"/>
              <a:endParaRPr lang="en-AU" sz="2400" dirty="0">
                <a:solidFill>
                  <a:schemeClr val="tx1"/>
                </a:solidFill>
              </a:endParaRPr>
            </a:p>
            <a:p>
              <a:pPr marL="852488"/>
              <a:endParaRPr lang="en-AU" sz="2400" dirty="0">
                <a:solidFill>
                  <a:schemeClr val="tx1"/>
                </a:solidFill>
              </a:endParaRPr>
            </a:p>
          </p:txBody>
        </p:sp>
        <p:pic>
          <p:nvPicPr>
            <p:cNvPr id="18" name="Graphic 17" descr="Envelope with solid fill">
              <a:extLst>
                <a:ext uri="{FF2B5EF4-FFF2-40B4-BE49-F238E27FC236}">
                  <a16:creationId xmlns:a16="http://schemas.microsoft.com/office/drawing/2014/main" id="{1A74A900-4104-02E8-FF14-85775456E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31549" y="257504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290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22432-8E72-6EDA-8308-0690027E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83E7E2-1BE1-3787-D90E-3FB50ADBCA8D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A92CF94-F4B0-C5F9-1C56-F74ED8986102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D0C4FAC-B854-4BBF-8223-D066E1E17A6B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6263E004-C9C2-968E-FC2D-40BECB5AE013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8422CA35-FA72-6D8D-EA16-525C9753E68F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270A561-59F8-10B9-09C6-068BDD56FAFD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BD06C485-6D8D-BABD-6701-C8AC888A7150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F7EADF65-74F1-BBDD-835D-687A7D25E140}"/>
              </a:ext>
            </a:extLst>
          </p:cNvPr>
          <p:cNvSpPr txBox="1"/>
          <p:nvPr/>
        </p:nvSpPr>
        <p:spPr>
          <a:xfrm>
            <a:off x="1028700" y="866774"/>
            <a:ext cx="164973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38" indent="-7938"/>
            <a:r>
              <a:rPr lang="en-AU" sz="4400" dirty="0">
                <a:solidFill>
                  <a:srgbClr val="7030A0"/>
                </a:solidFill>
              </a:rPr>
              <a:t>So what?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10C1D707-AB5B-72D7-2220-CF19ACBE9A08}"/>
              </a:ext>
            </a:extLst>
          </p:cNvPr>
          <p:cNvSpPr/>
          <p:nvPr/>
        </p:nvSpPr>
        <p:spPr>
          <a:xfrm>
            <a:off x="1981200" y="2933700"/>
            <a:ext cx="14325600" cy="4237824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0" rIns="1007999" bIns="0" rtlCol="0" anchor="ctr"/>
          <a:lstStyle/>
          <a:p>
            <a:r>
              <a:rPr lang="en-AU" sz="4000" b="1" dirty="0"/>
              <a:t>Support customisation and communication:</a:t>
            </a:r>
            <a:r>
              <a:rPr lang="en-AU" sz="4000" dirty="0"/>
              <a:t> </a:t>
            </a:r>
          </a:p>
          <a:p>
            <a:pPr marL="1069975"/>
            <a:r>
              <a:rPr lang="en-AU" sz="4000" dirty="0"/>
              <a:t>Allow UI tailoring to clinician needs: the UI is the critical to link algorithm performance and clinical impact.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2771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6A096-2D36-C662-B7D9-F4B9B5B3B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E60F15FD-29F4-7890-E3BD-7EB4339CE9AC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191D57B9-99AF-56FF-F461-AC68045616B0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F6E9E81-32FA-64C7-15B2-98D3607EA5B6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6F1EB1F-A303-5016-4884-2E08AD2B3514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EEF5F649-4499-B902-418B-F333E1E42DA0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ED3C55-912F-46A1-5BB7-082F6E4ED3A3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59841442-08B0-2195-F20A-0BDB03AB39ED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E54613E-C505-64BC-E88E-FF10668CBA50}"/>
              </a:ext>
            </a:extLst>
          </p:cNvPr>
          <p:cNvSpPr txBox="1"/>
          <p:nvPr/>
        </p:nvSpPr>
        <p:spPr>
          <a:xfrm>
            <a:off x="1028700" y="866775"/>
            <a:ext cx="138303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5700" lvl="0" indent="-1155700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5EF3A62-95A7-FC39-A115-626D3EA69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13791"/>
              </p:ext>
            </p:extLst>
          </p:nvPr>
        </p:nvGraphicFramePr>
        <p:xfrm>
          <a:off x="1028700" y="3238500"/>
          <a:ext cx="9753600" cy="396239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5980981">
                  <a:extLst>
                    <a:ext uri="{9D8B030D-6E8A-4147-A177-3AD203B41FA5}">
                      <a16:colId xmlns:a16="http://schemas.microsoft.com/office/drawing/2014/main" val="1759187348"/>
                    </a:ext>
                  </a:extLst>
                </a:gridCol>
                <a:gridCol w="1840302">
                  <a:extLst>
                    <a:ext uri="{9D8B030D-6E8A-4147-A177-3AD203B41FA5}">
                      <a16:colId xmlns:a16="http://schemas.microsoft.com/office/drawing/2014/main" val="1891851658"/>
                    </a:ext>
                  </a:extLst>
                </a:gridCol>
                <a:gridCol w="1932317">
                  <a:extLst>
                    <a:ext uri="{9D8B030D-6E8A-4147-A177-3AD203B41FA5}">
                      <a16:colId xmlns:a16="http://schemas.microsoft.com/office/drawing/2014/main" val="2826203719"/>
                    </a:ext>
                  </a:extLst>
                </a:gridCol>
              </a:tblGrid>
              <a:tr h="536781">
                <a:tc rowSpan="2">
                  <a:txBody>
                    <a:bodyPr/>
                    <a:lstStyle/>
                    <a:p>
                      <a:pPr indent="90170" algn="just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 RQ-1 Presentation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Systems Count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330646"/>
                  </a:ext>
                </a:extLst>
              </a:tr>
              <a:tr h="714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N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%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88066"/>
                  </a:ext>
                </a:extLst>
              </a:tr>
              <a:tr h="536781">
                <a:tc>
                  <a:txBody>
                    <a:bodyPr/>
                    <a:lstStyle/>
                    <a:p>
                      <a:pPr indent="90170" algn="just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Integrated in EHR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29</a:t>
                      </a: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51835479"/>
                  </a:ext>
                </a:extLst>
              </a:tr>
              <a:tr h="1101033">
                <a:tc>
                  <a:txBody>
                    <a:bodyPr/>
                    <a:lstStyle/>
                    <a:p>
                      <a:pPr indent="90170" algn="just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Stand-alone web-based (e.g., dashboard)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11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716911"/>
                  </a:ext>
                </a:extLst>
              </a:tr>
              <a:tr h="536781">
                <a:tc>
                  <a:txBody>
                    <a:bodyPr/>
                    <a:lstStyle/>
                    <a:p>
                      <a:pPr indent="90170" algn="l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Integrated &amp; web-based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4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19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4326182"/>
                  </a:ext>
                </a:extLst>
              </a:tr>
              <a:tr h="536781">
                <a:tc>
                  <a:txBody>
                    <a:bodyPr/>
                    <a:lstStyle/>
                    <a:p>
                      <a:pPr indent="90170" algn="just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Unclear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1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5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8568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7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AAB65-7021-D727-BBF2-CE97847F4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23EFBAF-06DE-2BB8-7189-2BB2070263CD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1EE0D79D-2799-0DC5-D3D0-EF357D9A2E57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A6A6DBB0-8FFB-6D6F-0874-A4E79F81DF95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C966614D-C378-6C7C-7C48-E7428EC2FC4F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6381AA0C-4E93-64AF-77E9-B4DB08059D11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3428F34-D296-5D34-0457-BC6D83297E0D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D2E12C58-0CCD-A5AF-6377-E52D8CD70F10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F2D53E77-F570-1528-B619-5D3B42A5E770}"/>
              </a:ext>
            </a:extLst>
          </p:cNvPr>
          <p:cNvSpPr txBox="1"/>
          <p:nvPr/>
        </p:nvSpPr>
        <p:spPr>
          <a:xfrm>
            <a:off x="1028700" y="866775"/>
            <a:ext cx="138303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5700" lvl="0" indent="-1155700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A6CE80C-91FA-97D0-97C3-5B2C47467FFD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3238500"/>
          <a:ext cx="9753600" cy="396239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5980981">
                  <a:extLst>
                    <a:ext uri="{9D8B030D-6E8A-4147-A177-3AD203B41FA5}">
                      <a16:colId xmlns:a16="http://schemas.microsoft.com/office/drawing/2014/main" val="1759187348"/>
                    </a:ext>
                  </a:extLst>
                </a:gridCol>
                <a:gridCol w="1840302">
                  <a:extLst>
                    <a:ext uri="{9D8B030D-6E8A-4147-A177-3AD203B41FA5}">
                      <a16:colId xmlns:a16="http://schemas.microsoft.com/office/drawing/2014/main" val="1891851658"/>
                    </a:ext>
                  </a:extLst>
                </a:gridCol>
                <a:gridCol w="1932317">
                  <a:extLst>
                    <a:ext uri="{9D8B030D-6E8A-4147-A177-3AD203B41FA5}">
                      <a16:colId xmlns:a16="http://schemas.microsoft.com/office/drawing/2014/main" val="2826203719"/>
                    </a:ext>
                  </a:extLst>
                </a:gridCol>
              </a:tblGrid>
              <a:tr h="536781">
                <a:tc rowSpan="2">
                  <a:txBody>
                    <a:bodyPr/>
                    <a:lstStyle/>
                    <a:p>
                      <a:pPr indent="90170" algn="just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 RQ-1 Presentation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Systems Count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330646"/>
                  </a:ext>
                </a:extLst>
              </a:tr>
              <a:tr h="714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N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%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88066"/>
                  </a:ext>
                </a:extLst>
              </a:tr>
              <a:tr h="536781">
                <a:tc>
                  <a:txBody>
                    <a:bodyPr/>
                    <a:lstStyle/>
                    <a:p>
                      <a:pPr indent="90170" algn="just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Integrated in EHR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29</a:t>
                      </a: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51835479"/>
                  </a:ext>
                </a:extLst>
              </a:tr>
              <a:tr h="1101033">
                <a:tc>
                  <a:txBody>
                    <a:bodyPr/>
                    <a:lstStyle/>
                    <a:p>
                      <a:pPr indent="90170" algn="just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Stand-alone web-based (e.g., dashboard)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11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716911"/>
                  </a:ext>
                </a:extLst>
              </a:tr>
              <a:tr h="536781">
                <a:tc>
                  <a:txBody>
                    <a:bodyPr/>
                    <a:lstStyle/>
                    <a:p>
                      <a:pPr indent="90170" algn="l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Integrated &amp; web-based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4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effectLst/>
                        </a:rPr>
                        <a:t>19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4326182"/>
                  </a:ext>
                </a:extLst>
              </a:tr>
              <a:tr h="536781">
                <a:tc>
                  <a:txBody>
                    <a:bodyPr/>
                    <a:lstStyle/>
                    <a:p>
                      <a:pPr indent="90170" algn="just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Unclear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1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017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effectLst/>
                        </a:rPr>
                        <a:t>5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8568111"/>
                  </a:ext>
                </a:extLst>
              </a:tr>
            </a:tbl>
          </a:graphicData>
        </a:graphic>
      </p:graphicFrame>
      <p:sp>
        <p:nvSpPr>
          <p:cNvPr id="5" name="Folded Corner 4">
            <a:extLst>
              <a:ext uri="{FF2B5EF4-FFF2-40B4-BE49-F238E27FC236}">
                <a16:creationId xmlns:a16="http://schemas.microsoft.com/office/drawing/2014/main" id="{10D2FED6-3E15-D433-50A2-8D840DCE1C28}"/>
              </a:ext>
            </a:extLst>
          </p:cNvPr>
          <p:cNvSpPr/>
          <p:nvPr/>
        </p:nvSpPr>
        <p:spPr>
          <a:xfrm>
            <a:off x="11353800" y="3924300"/>
            <a:ext cx="5029200" cy="1866808"/>
          </a:xfrm>
          <a:prstGeom prst="foldedCorne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432000" rIns="540000" bIns="0" rtlCol="0" anchor="ctr"/>
          <a:lstStyle/>
          <a:p>
            <a:pPr marL="852488"/>
            <a:r>
              <a:rPr lang="en-AU" sz="2400" dirty="0">
                <a:solidFill>
                  <a:schemeClr val="tx1"/>
                </a:solidFill>
              </a:rPr>
              <a:t>Fragmented information</a:t>
            </a:r>
          </a:p>
        </p:txBody>
      </p:sp>
      <p:pic>
        <p:nvPicPr>
          <p:cNvPr id="18" name="Graphic 17" descr="Maze with solid fill">
            <a:extLst>
              <a:ext uri="{FF2B5EF4-FFF2-40B4-BE49-F238E27FC236}">
                <a16:creationId xmlns:a16="http://schemas.microsoft.com/office/drawing/2014/main" id="{77592B2E-D705-6C7C-D799-9FB6D842C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228" y="4457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6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373F-0F14-9D9C-74C2-35B1121B0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1262941B-E05F-08EC-2D4B-8A37495FE79E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F570BD40-19C2-DEC0-1ED9-17A3D5FDAF2D}"/>
              </a:ext>
            </a:extLst>
          </p:cNvPr>
          <p:cNvSpPr txBox="1"/>
          <p:nvPr/>
        </p:nvSpPr>
        <p:spPr>
          <a:xfrm>
            <a:off x="2057400" y="1943100"/>
            <a:ext cx="1211958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dirty="0">
                <a:solidFill>
                  <a:srgbClr val="521B93"/>
                </a:solidFill>
                <a:latin typeface="+mj-lt"/>
                <a:ea typeface="Poppins Bold"/>
                <a:cs typeface="Poppins Bold"/>
                <a:sym typeface="Poppins Bold"/>
              </a:rPr>
              <a:t>More than accuracy: </a:t>
            </a:r>
          </a:p>
          <a:p>
            <a:r>
              <a:rPr lang="en-US" sz="6000" b="1" dirty="0">
                <a:solidFill>
                  <a:srgbClr val="521B93"/>
                </a:solidFill>
                <a:latin typeface="+mj-lt"/>
                <a:ea typeface="Poppins Bold"/>
                <a:cs typeface="Poppins Bold"/>
                <a:sym typeface="Poppins Bold"/>
              </a:rPr>
              <a:t>How artificial intelligence outputs are presented to clinicians, matters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677DF629-44B8-9597-3C39-41E1DADA2A22}"/>
              </a:ext>
            </a:extLst>
          </p:cNvPr>
          <p:cNvSpPr txBox="1"/>
          <p:nvPr/>
        </p:nvSpPr>
        <p:spPr>
          <a:xfrm>
            <a:off x="6400800" y="5355304"/>
            <a:ext cx="8444892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86"/>
              </a:lnSpc>
            </a:pPr>
            <a:r>
              <a:rPr lang="en-US" sz="3600" dirty="0">
                <a:solidFill>
                  <a:srgbClr val="112F55"/>
                </a:solidFill>
                <a:latin typeface="+mj-lt"/>
                <a:ea typeface="Poppins"/>
                <a:cs typeface="Poppins"/>
                <a:sym typeface="Poppins"/>
              </a:rPr>
              <a:t>Speaker </a:t>
            </a:r>
            <a:r>
              <a:rPr lang="en-US" sz="3600" b="1" dirty="0">
                <a:solidFill>
                  <a:srgbClr val="112F55"/>
                </a:solidFill>
                <a:latin typeface="+mj-lt"/>
                <a:ea typeface="Poppins"/>
                <a:cs typeface="Poppins"/>
                <a:sym typeface="Poppins"/>
              </a:rPr>
              <a:t>Monica Noselli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B36E6F20-D03B-365D-E262-C126FAB4BCEF}"/>
              </a:ext>
            </a:extLst>
          </p:cNvPr>
          <p:cNvSpPr txBox="1"/>
          <p:nvPr/>
        </p:nvSpPr>
        <p:spPr>
          <a:xfrm>
            <a:off x="6421272" y="6054751"/>
            <a:ext cx="8444892" cy="1527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86"/>
              </a:lnSpc>
            </a:pPr>
            <a:r>
              <a:rPr lang="en-US" sz="2400" dirty="0">
                <a:ea typeface="Poppins"/>
                <a:cs typeface="Poppins"/>
                <a:sym typeface="Poppins"/>
              </a:rPr>
              <a:t>PhD Candidate at The University of Queensland</a:t>
            </a:r>
          </a:p>
          <a:p>
            <a:pPr algn="r">
              <a:lnSpc>
                <a:spcPts val="4086"/>
              </a:lnSpc>
            </a:pPr>
            <a:r>
              <a:rPr lang="en-US" sz="2400" dirty="0">
                <a:ea typeface="Poppins"/>
                <a:cs typeface="Poppins"/>
                <a:sym typeface="Poppins"/>
              </a:rPr>
              <a:t>Queensland Digital Healthcare Centre</a:t>
            </a:r>
          </a:p>
          <a:p>
            <a:pPr algn="r">
              <a:lnSpc>
                <a:spcPts val="4086"/>
              </a:lnSpc>
            </a:pPr>
            <a:r>
              <a:rPr lang="en-US" sz="2400" dirty="0">
                <a:ea typeface="Poppins"/>
                <a:cs typeface="Poppins"/>
                <a:sym typeface="Poppins"/>
              </a:rPr>
              <a:t>UQ-QH-HDR Alliance Program 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265A611B-717E-8391-34B9-B67159A2F1BB}"/>
              </a:ext>
            </a:extLst>
          </p:cNvPr>
          <p:cNvSpPr/>
          <p:nvPr/>
        </p:nvSpPr>
        <p:spPr>
          <a:xfrm>
            <a:off x="14935200" y="8099797"/>
            <a:ext cx="2302482" cy="1243340"/>
          </a:xfrm>
          <a:custGeom>
            <a:avLst/>
            <a:gdLst/>
            <a:ahLst/>
            <a:cxnLst/>
            <a:rect l="l" t="t" r="r" b="b"/>
            <a:pathLst>
              <a:path w="2302482" h="1243340">
                <a:moveTo>
                  <a:pt x="0" y="0"/>
                </a:moveTo>
                <a:lnTo>
                  <a:pt x="2302482" y="0"/>
                </a:lnTo>
                <a:lnTo>
                  <a:pt x="2302482" y="1243340"/>
                </a:lnTo>
                <a:lnTo>
                  <a:pt x="0" y="124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D70B011-BB2E-661B-1CB3-29B132E19824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C461D92-D3EA-EEB0-F37A-74A1ECC78CB3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D268CCFB-8DBC-2E48-2682-A68E1C429ED4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C65ED060-C906-7B61-191B-DC735F106E05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FF56D4D-19AA-4BAE-A7E4-115BBB658EF2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8295DC4B-8AB9-94BE-729C-D02540A36425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pic>
        <p:nvPicPr>
          <p:cNvPr id="16" name="Picture 15" descr="A blue and black logo&#10;&#10;AI-generated content may be incorrect.">
            <a:extLst>
              <a:ext uri="{FF2B5EF4-FFF2-40B4-BE49-F238E27FC236}">
                <a16:creationId xmlns:a16="http://schemas.microsoft.com/office/drawing/2014/main" id="{CF3B40BF-8A99-4061-B83B-68190A7981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8" y="8295452"/>
            <a:ext cx="4767921" cy="104768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96B5FA-5A97-4685-3152-C6E754FB22CB}"/>
              </a:ext>
            </a:extLst>
          </p:cNvPr>
          <p:cNvGrpSpPr/>
          <p:nvPr/>
        </p:nvGrpSpPr>
        <p:grpSpPr>
          <a:xfrm>
            <a:off x="9396810" y="8343900"/>
            <a:ext cx="5462190" cy="1008000"/>
            <a:chOff x="9396810" y="8343900"/>
            <a:chExt cx="5462190" cy="100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407ED5-D7DD-9006-5F0C-58F04924A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6810" y="8343900"/>
              <a:ext cx="2331001" cy="100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3C69A9-7ADB-5BB2-F8C6-2C0294F59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43403" y="8343900"/>
              <a:ext cx="3015597" cy="1008000"/>
            </a:xfrm>
            <a:prstGeom prst="rect">
              <a:avLst/>
            </a:prstGeom>
          </p:spPr>
        </p:pic>
      </p:grpSp>
      <p:pic>
        <p:nvPicPr>
          <p:cNvPr id="12" name="Picture 11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0559B20-6CA1-628C-60E2-51E1FEB5F5D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9948" y="5329215"/>
            <a:ext cx="2302482" cy="225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44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4A43-4E02-709B-20C7-4C4F00DD4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BD8590-2C94-51FC-5A84-2D0883121D04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086F360-4E96-340B-2DB5-C1D51D33981A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71002AB0-EE06-1AFB-78FD-2338759A10D4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736664C6-8618-1D65-A49A-68D0F110D3FC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A1358BC1-1660-AB07-37C3-7B98BFFB68DB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9AE7667-88A1-A1EF-61DA-8DFAB4B400AF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D8AF0961-A86A-A5E0-35FC-02599895C8A2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C9D15B1B-C6EE-4479-5A0F-8F880EB1F2A4}"/>
              </a:ext>
            </a:extLst>
          </p:cNvPr>
          <p:cNvSpPr txBox="1"/>
          <p:nvPr/>
        </p:nvSpPr>
        <p:spPr>
          <a:xfrm>
            <a:off x="1028700" y="866774"/>
            <a:ext cx="164973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38" indent="-7938"/>
            <a:r>
              <a:rPr lang="en-AU" sz="4400" dirty="0">
                <a:solidFill>
                  <a:srgbClr val="7030A0"/>
                </a:solidFill>
              </a:rPr>
              <a:t>So what?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C3FE3BD4-5885-2D09-5A57-7AB9BB1BAD31}"/>
              </a:ext>
            </a:extLst>
          </p:cNvPr>
          <p:cNvSpPr/>
          <p:nvPr/>
        </p:nvSpPr>
        <p:spPr>
          <a:xfrm>
            <a:off x="1981200" y="2933700"/>
            <a:ext cx="14325600" cy="4237824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0" rIns="540000" bIns="0" rtlCol="0" anchor="ctr"/>
          <a:lstStyle/>
          <a:p>
            <a:r>
              <a:rPr lang="en-AU" sz="4000" b="1" dirty="0"/>
              <a:t>Decide integration early: </a:t>
            </a:r>
          </a:p>
          <a:p>
            <a:pPr marL="1069975"/>
            <a:r>
              <a:rPr lang="en-AU" sz="4000" dirty="0"/>
              <a:t>Clarify whether the system will be inside the EMR (minimal addition or advanced app) or external (e.g., dashboard), as this </a:t>
            </a:r>
            <a:r>
              <a:rPr lang="en-AU" sz="4000" b="1" dirty="0"/>
              <a:t>affects cost, usability, and data access</a:t>
            </a:r>
            <a:r>
              <a:rPr lang="en-AU" sz="4000" dirty="0"/>
              <a:t>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549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4EAFB-3BFC-5108-1451-F1C14621F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7821BD87-38EE-ED23-638B-8265C46E8F4B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BED75F7-0622-AE53-18B1-B3A13AC609D5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B4C65776-8296-50AC-6FED-25CCF937F1EE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A414D662-69CE-4A33-0918-3BA3A0CF2777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D1B8E10D-852E-D0BC-C29A-698053617405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E21D9D-E6BB-ADA8-440D-71936BA0B6EA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7C9CB3AB-7509-CE8B-CE78-07E2E63E0E95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152FB1AA-7CE8-2223-89B9-87E2712C3B47}"/>
              </a:ext>
            </a:extLst>
          </p:cNvPr>
          <p:cNvSpPr txBox="1"/>
          <p:nvPr/>
        </p:nvSpPr>
        <p:spPr>
          <a:xfrm>
            <a:off x="1028700" y="866775"/>
            <a:ext cx="168021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5700" lvl="0" indent="-1155700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6D56D8-C8C3-4F50-9772-B70B67D2683B}"/>
              </a:ext>
            </a:extLst>
          </p:cNvPr>
          <p:cNvGrpSpPr/>
          <p:nvPr/>
        </p:nvGrpSpPr>
        <p:grpSpPr>
          <a:xfrm>
            <a:off x="959260" y="2832176"/>
            <a:ext cx="12019107" cy="5770543"/>
            <a:chOff x="1842597" y="1535088"/>
            <a:chExt cx="7790400" cy="3781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21D98C-85B1-D5F0-3BAD-E46576C80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2597" y="1535088"/>
              <a:ext cx="7790400" cy="2593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900FDC-E833-66D4-122C-CBB836B5D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7444" y="1954324"/>
              <a:ext cx="7772400" cy="12038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98E532-B2F4-C117-AC5A-F50C5F1B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5100" y="1796442"/>
              <a:ext cx="7764222" cy="1667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334FBB2-6F81-8EF5-9F6F-88A749726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7444" y="3225396"/>
              <a:ext cx="7772400" cy="9552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EBACA1-A3B5-5CB9-71B4-1F2E05565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6922" y="4279170"/>
              <a:ext cx="7772400" cy="1037133"/>
            </a:xfrm>
            <a:prstGeom prst="rect">
              <a:avLst/>
            </a:prstGeom>
          </p:spPr>
        </p:pic>
      </p:grpSp>
      <p:pic>
        <p:nvPicPr>
          <p:cNvPr id="23" name="Picture 22" descr="A close-up of a graph&#10;&#10;AI-generated content may be incorrect.">
            <a:extLst>
              <a:ext uri="{FF2B5EF4-FFF2-40B4-BE49-F238E27FC236}">
                <a16:creationId xmlns:a16="http://schemas.microsoft.com/office/drawing/2014/main" id="{77B64C35-7021-3BF9-3AD3-2FBAE8B06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1851" y="7483846"/>
            <a:ext cx="4689852" cy="12410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0F56F8A-FDD0-4B25-2ED4-50CF1C9103AE}"/>
              </a:ext>
            </a:extLst>
          </p:cNvPr>
          <p:cNvGrpSpPr/>
          <p:nvPr/>
        </p:nvGrpSpPr>
        <p:grpSpPr>
          <a:xfrm>
            <a:off x="13986485" y="5418357"/>
            <a:ext cx="4235218" cy="1401543"/>
            <a:chOff x="9135706" y="1315683"/>
            <a:chExt cx="2323323" cy="99319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25A71ED-2358-8CF4-172E-B14FA43BC9CA}"/>
                </a:ext>
              </a:extLst>
            </p:cNvPr>
            <p:cNvGrpSpPr/>
            <p:nvPr/>
          </p:nvGrpSpPr>
          <p:grpSpPr>
            <a:xfrm>
              <a:off x="9135706" y="1315683"/>
              <a:ext cx="2323323" cy="993191"/>
              <a:chOff x="8751464" y="1382255"/>
              <a:chExt cx="2510045" cy="1083335"/>
            </a:xfrm>
          </p:grpSpPr>
          <p:pic>
            <p:nvPicPr>
              <p:cNvPr id="29" name="Picture 28" descr="A blue orange and yellow rectangles&#10;&#10;AI-generated content may be incorrect.">
                <a:extLst>
                  <a:ext uri="{FF2B5EF4-FFF2-40B4-BE49-F238E27FC236}">
                    <a16:creationId xmlns:a16="http://schemas.microsoft.com/office/drawing/2014/main" id="{6BDE8957-F9A4-0135-9521-D61AD123F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1464" y="1382255"/>
                <a:ext cx="1685968" cy="746336"/>
              </a:xfrm>
              <a:prstGeom prst="rect">
                <a:avLst/>
              </a:prstGeom>
              <a:ln>
                <a:solidFill>
                  <a:srgbClr val="51247A">
                    <a:tint val="40000"/>
                    <a:hueOff val="0"/>
                    <a:satOff val="0"/>
                    <a:lumOff val="0"/>
                  </a:srgbClr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E12E1D-8089-950D-8EB8-EC342015E3A1}"/>
                  </a:ext>
                </a:extLst>
              </p:cNvPr>
              <p:cNvSpPr txBox="1"/>
              <p:nvPr/>
            </p:nvSpPr>
            <p:spPr>
              <a:xfrm>
                <a:off x="11062611" y="2062737"/>
                <a:ext cx="198898" cy="40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E85CD3A-D5D1-5A45-9E3B-CED7298C52DD}"/>
                </a:ext>
              </a:extLst>
            </p:cNvPr>
            <p:cNvGrpSpPr/>
            <p:nvPr/>
          </p:nvGrpSpPr>
          <p:grpSpPr>
            <a:xfrm>
              <a:off x="10128448" y="1408647"/>
              <a:ext cx="567805" cy="168951"/>
              <a:chOff x="10128448" y="1408647"/>
              <a:chExt cx="567805" cy="16895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D6FEB04-55D0-4DC7-3821-E925A17E6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28448" y="1408647"/>
                <a:ext cx="195983" cy="16895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6084340-A572-AEAE-C8CE-801AA6BC9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54953" y="1411836"/>
                <a:ext cx="241300" cy="1651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9F8BC0-5BF4-4893-9FC8-16861520FE99}"/>
              </a:ext>
            </a:extLst>
          </p:cNvPr>
          <p:cNvGrpSpPr/>
          <p:nvPr/>
        </p:nvGrpSpPr>
        <p:grpSpPr>
          <a:xfrm>
            <a:off x="13996931" y="6215729"/>
            <a:ext cx="2844747" cy="965558"/>
            <a:chOff x="9135704" y="1315683"/>
            <a:chExt cx="1560549" cy="684234"/>
          </a:xfrm>
        </p:grpSpPr>
        <p:pic>
          <p:nvPicPr>
            <p:cNvPr id="32" name="Picture 31" descr="A blue orange and yellow rectangles&#10;&#10;AI-generated content may be incorrect.">
              <a:extLst>
                <a:ext uri="{FF2B5EF4-FFF2-40B4-BE49-F238E27FC236}">
                  <a16:creationId xmlns:a16="http://schemas.microsoft.com/office/drawing/2014/main" id="{F4E5718F-BD13-A2AA-9D93-8D28A81B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35704" y="1315683"/>
              <a:ext cx="1560549" cy="684234"/>
            </a:xfrm>
            <a:prstGeom prst="rect">
              <a:avLst/>
            </a:prstGeom>
            <a:ln>
              <a:solidFill>
                <a:srgbClr val="51247A">
                  <a:tint val="40000"/>
                  <a:hueOff val="0"/>
                  <a:satOff val="0"/>
                  <a:lumOff val="0"/>
                </a:srgbClr>
              </a:solidFill>
            </a:ln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7103907-84D7-0BCE-34BB-853B0556655A}"/>
                </a:ext>
              </a:extLst>
            </p:cNvPr>
            <p:cNvGrpSpPr/>
            <p:nvPr/>
          </p:nvGrpSpPr>
          <p:grpSpPr>
            <a:xfrm>
              <a:off x="9813960" y="1408647"/>
              <a:ext cx="882293" cy="168951"/>
              <a:chOff x="9813960" y="1408647"/>
              <a:chExt cx="882293" cy="16895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CA6AC33-5BC5-BA01-CD98-315659756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3960" y="1408647"/>
                <a:ext cx="195983" cy="168951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8127EC8-8E75-DF46-2412-7F012BC49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54953" y="1411836"/>
                <a:ext cx="241300" cy="165100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9285739-E3AC-7AEC-609F-0D08D67EBE3D}"/>
              </a:ext>
            </a:extLst>
          </p:cNvPr>
          <p:cNvSpPr txBox="1"/>
          <p:nvPr/>
        </p:nvSpPr>
        <p:spPr>
          <a:xfrm>
            <a:off x="17918022" y="7551977"/>
            <a:ext cx="28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51EBB6DD-C5AB-5A14-00D6-61A43BECA571}"/>
              </a:ext>
            </a:extLst>
          </p:cNvPr>
          <p:cNvSpPr txBox="1">
            <a:spLocks/>
          </p:cNvSpPr>
          <p:nvPr/>
        </p:nvSpPr>
        <p:spPr>
          <a:xfrm>
            <a:off x="126360" y="9696549"/>
            <a:ext cx="17798686" cy="5535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>
                <a:solidFill>
                  <a:schemeClr val="bg1"/>
                </a:solidFill>
              </a:rPr>
              <a:t>1 -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K. M. Liao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et al.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“Development of an Interactive AI System for the Optimal Timing Prediction of Successful Weaning from Mechanical Ventilation for Patients in Respiratory Care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Centers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Diagnostics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12, no. 4, Apr.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10.3390/diagnostics12040975</a:t>
            </a:r>
          </a:p>
          <a:p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2 - S. Jauk, D. Kramer, A. Avian, A. Berghold, W.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Leodolter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and S. Schulz, “Technology Acceptance of a Machine Learning Algorithm Predicting Delirium in a Clinical Setting: a Mixed-Methods Study”,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10.1007/s10916-021-01727-6/Published..</a:t>
            </a:r>
          </a:p>
          <a:p>
            <a:r>
              <a:rPr lang="en-AU" sz="1200" dirty="0">
                <a:solidFill>
                  <a:schemeClr val="bg1"/>
                </a:solidFill>
              </a:rPr>
              <a:t>3 -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S. V. Kovalchuk, G. D.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Kopanitsa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I. V.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Derevitskii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G. A. Matveev, and D. A. Savitskaya, “Three-stage intelligent support of clinical decision making for higher trust, validity, and explainability,”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J.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Biomed. Inform.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127, Mar.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10.1016/j.jbi.2022.104013..</a:t>
            </a:r>
            <a:endParaRPr lang="en-AU" sz="1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6CB0FE-9960-85DA-C0C2-04F38112160F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7A1795EB-EA0B-426B-B28B-DA9600B0BC7A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42" name="Picture 41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A1A04DA0-1EAD-C637-55A1-38A6B1A0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B6BC37E-4BED-CD18-8A38-2E47187AE942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0195CA5-EC0C-C128-5AE5-C1BB96919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3D65E8A-8F8B-CC87-0511-E8219BA43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366AE7-1CE7-A392-3825-D8F649629D64}"/>
              </a:ext>
            </a:extLst>
          </p:cNvPr>
          <p:cNvGrpSpPr/>
          <p:nvPr/>
        </p:nvGrpSpPr>
        <p:grpSpPr>
          <a:xfrm>
            <a:off x="5575486" y="2024944"/>
            <a:ext cx="7381783" cy="371964"/>
            <a:chOff x="505476" y="8948769"/>
            <a:chExt cx="7381783" cy="3719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6F98C4-5E7B-AACB-09D0-5B2B9747375F}"/>
                </a:ext>
              </a:extLst>
            </p:cNvPr>
            <p:cNvSpPr txBox="1"/>
            <p:nvPr/>
          </p:nvSpPr>
          <p:spPr>
            <a:xfrm>
              <a:off x="505476" y="8951401"/>
              <a:ext cx="738178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B4E2"/>
              </a:solidFill>
            </a:ln>
          </p:spPr>
          <p:txBody>
            <a:bodyPr wrap="square" rtlCol="0">
              <a:spAutoFit/>
            </a:bodyPr>
            <a:lstStyle/>
            <a:p>
              <a:pPr marL="984250"/>
              <a:r>
                <a:rPr lang="en-US" dirty="0"/>
                <a:t> Systems that were High Quality </a:t>
              </a:r>
              <a:r>
                <a:rPr lang="en-US" b="1" dirty="0"/>
                <a:t>User Interface Evaluated</a:t>
              </a:r>
              <a:r>
                <a:rPr lang="en-US" dirty="0"/>
                <a:t> (6/21)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1832BF-D15E-4ECC-FCE2-821859B7FCDB}"/>
                </a:ext>
              </a:extLst>
            </p:cNvPr>
            <p:cNvSpPr txBox="1"/>
            <p:nvPr/>
          </p:nvSpPr>
          <p:spPr>
            <a:xfrm>
              <a:off x="505476" y="8948769"/>
              <a:ext cx="977714" cy="369332"/>
            </a:xfrm>
            <a:prstGeom prst="rect">
              <a:avLst/>
            </a:prstGeom>
            <a:solidFill>
              <a:srgbClr val="8DB4E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QL n=6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34A93A0-D5AC-7858-193A-2DB4E83EFE1D}"/>
              </a:ext>
            </a:extLst>
          </p:cNvPr>
          <p:cNvSpPr/>
          <p:nvPr/>
        </p:nvSpPr>
        <p:spPr>
          <a:xfrm>
            <a:off x="533401" y="5381986"/>
            <a:ext cx="17674250" cy="3342914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2E14F0-22AD-355C-7FA7-8CE42A8368AC}"/>
              </a:ext>
            </a:extLst>
          </p:cNvPr>
          <p:cNvGrpSpPr/>
          <p:nvPr/>
        </p:nvGrpSpPr>
        <p:grpSpPr>
          <a:xfrm>
            <a:off x="1752600" y="6140706"/>
            <a:ext cx="8209192" cy="2838942"/>
            <a:chOff x="7505805" y="2740534"/>
            <a:chExt cx="4299294" cy="1466912"/>
          </a:xfrm>
        </p:grpSpPr>
        <p:pic>
          <p:nvPicPr>
            <p:cNvPr id="21" name="Picture 20" descr="A graph with numbers and red dots&#10;&#10;AI-generated content may be incorrect.">
              <a:extLst>
                <a:ext uri="{FF2B5EF4-FFF2-40B4-BE49-F238E27FC236}">
                  <a16:creationId xmlns:a16="http://schemas.microsoft.com/office/drawing/2014/main" id="{C2B086A9-314C-F20E-791F-CBE57B0F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05805" y="2740534"/>
              <a:ext cx="3961241" cy="1466912"/>
            </a:xfrm>
            <a:prstGeom prst="rect">
              <a:avLst/>
            </a:prstGeom>
            <a:ln>
              <a:solidFill>
                <a:srgbClr val="51247A">
                  <a:tint val="40000"/>
                  <a:hueOff val="0"/>
                  <a:satOff val="0"/>
                  <a:lumOff val="0"/>
                </a:srgbClr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F63EBE-4198-4F8F-2F21-BF8DE7290A68}"/>
                </a:ext>
              </a:extLst>
            </p:cNvPr>
            <p:cNvSpPr txBox="1"/>
            <p:nvPr/>
          </p:nvSpPr>
          <p:spPr>
            <a:xfrm>
              <a:off x="11467045" y="3388762"/>
              <a:ext cx="338054" cy="402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0" name="Picture 49" descr="A blue orange and yellow rectangles&#10;&#10;AI-generated content may be incorrect.">
            <a:extLst>
              <a:ext uri="{FF2B5EF4-FFF2-40B4-BE49-F238E27FC236}">
                <a16:creationId xmlns:a16="http://schemas.microsoft.com/office/drawing/2014/main" id="{EA4B4383-0F23-8DF8-FA2E-2825A83CC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1333" y="6964060"/>
            <a:ext cx="4351467" cy="1451563"/>
          </a:xfrm>
          <a:prstGeom prst="rect">
            <a:avLst/>
          </a:prstGeom>
          <a:ln>
            <a:solidFill>
              <a:srgbClr val="51247A">
                <a:tint val="40000"/>
                <a:hueOff val="0"/>
                <a:satOff val="0"/>
                <a:lumOff val="0"/>
              </a:srgbClr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BBC04E4-160E-498A-7C1C-A99CBA10E1E1}"/>
              </a:ext>
            </a:extLst>
          </p:cNvPr>
          <p:cNvSpPr txBox="1"/>
          <p:nvPr/>
        </p:nvSpPr>
        <p:spPr>
          <a:xfrm>
            <a:off x="15163903" y="7289386"/>
            <a:ext cx="335428" cy="39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5D40F76-8701-E6D4-FCCC-B82E0B910A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38532" y="7056429"/>
            <a:ext cx="488278" cy="46591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91D73F7-5AB4-A5F2-CD8A-CDB8606ACE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2018" y="7122670"/>
            <a:ext cx="439641" cy="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B2EA-D65C-E265-7089-8113319F3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57ED8F16-68A1-C388-CBD7-21C5B038AB32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69641D7-2B29-15C1-9FFA-FA4B1F444DF5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0A53E73B-D456-8954-A710-A77D724B3930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79DE59EA-8B28-9012-468F-C151AB7DA8B9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64520A30-DC11-C61A-F7AF-E577AD41A9F8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23F3AED-1F42-ED96-F707-4011783685F4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E6813849-35A8-BB98-EE2D-BE0433DB6A62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BEEFB298-088E-39F0-9D41-8287107927D3}"/>
              </a:ext>
            </a:extLst>
          </p:cNvPr>
          <p:cNvSpPr txBox="1"/>
          <p:nvPr/>
        </p:nvSpPr>
        <p:spPr>
          <a:xfrm>
            <a:off x="1028700" y="866775"/>
            <a:ext cx="168021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5700" lvl="0" indent="-1155700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E4E01B-7E0F-6C0D-1DB8-D81C331D423A}"/>
              </a:ext>
            </a:extLst>
          </p:cNvPr>
          <p:cNvGrpSpPr/>
          <p:nvPr/>
        </p:nvGrpSpPr>
        <p:grpSpPr>
          <a:xfrm>
            <a:off x="959260" y="2832176"/>
            <a:ext cx="12019107" cy="5770543"/>
            <a:chOff x="1842597" y="1535088"/>
            <a:chExt cx="7790400" cy="3781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8C96F3-69EF-33F7-A3AC-6F92FE7D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2597" y="1535088"/>
              <a:ext cx="7790400" cy="2593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DEC452-95C4-B9EF-285E-2C3BF065E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7444" y="1954324"/>
              <a:ext cx="7772400" cy="12038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79FAB4-9DDE-34E1-012F-7D79237B8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5100" y="1796442"/>
              <a:ext cx="7764222" cy="1667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0A4ADF-F240-225A-DC3C-AEB0DDDC9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7444" y="3225396"/>
              <a:ext cx="7772400" cy="9552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F10AE3-CC7C-D5BB-1EAA-C6C64F57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6922" y="4279170"/>
              <a:ext cx="7772400" cy="10371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DCFF85-C6AD-7EC9-27EB-0C8853400A51}"/>
              </a:ext>
            </a:extLst>
          </p:cNvPr>
          <p:cNvGrpSpPr/>
          <p:nvPr/>
        </p:nvGrpSpPr>
        <p:grpSpPr>
          <a:xfrm>
            <a:off x="13567503" y="3112241"/>
            <a:ext cx="4672335" cy="1650535"/>
            <a:chOff x="7505805" y="2740534"/>
            <a:chExt cx="4299294" cy="1466912"/>
          </a:xfrm>
        </p:grpSpPr>
        <p:pic>
          <p:nvPicPr>
            <p:cNvPr id="21" name="Picture 20" descr="A graph with numbers and red dots&#10;&#10;AI-generated content may be incorrect.">
              <a:extLst>
                <a:ext uri="{FF2B5EF4-FFF2-40B4-BE49-F238E27FC236}">
                  <a16:creationId xmlns:a16="http://schemas.microsoft.com/office/drawing/2014/main" id="{7F951BB2-812F-48DB-77EE-3E2BEBEFC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05805" y="2740534"/>
              <a:ext cx="3961241" cy="1466912"/>
            </a:xfrm>
            <a:prstGeom prst="rect">
              <a:avLst/>
            </a:prstGeom>
            <a:ln>
              <a:solidFill>
                <a:srgbClr val="51247A">
                  <a:tint val="40000"/>
                  <a:hueOff val="0"/>
                  <a:satOff val="0"/>
                  <a:lumOff val="0"/>
                </a:srgbClr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E7DEF9-EE04-CDAB-7678-10F8014A25AD}"/>
                </a:ext>
              </a:extLst>
            </p:cNvPr>
            <p:cNvSpPr txBox="1"/>
            <p:nvPr/>
          </p:nvSpPr>
          <p:spPr>
            <a:xfrm>
              <a:off x="11467045" y="3388762"/>
              <a:ext cx="338054" cy="402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23" name="Picture 22" descr="A close-up of a graph&#10;&#10;AI-generated content may be incorrect.">
            <a:extLst>
              <a:ext uri="{FF2B5EF4-FFF2-40B4-BE49-F238E27FC236}">
                <a16:creationId xmlns:a16="http://schemas.microsoft.com/office/drawing/2014/main" id="{30F66526-864F-5D01-A3E0-7E0DB2142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1851" y="7483846"/>
            <a:ext cx="4689852" cy="12410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5ECDE5-EE75-06B1-D736-F6A8013AC82C}"/>
              </a:ext>
            </a:extLst>
          </p:cNvPr>
          <p:cNvSpPr txBox="1"/>
          <p:nvPr/>
        </p:nvSpPr>
        <p:spPr>
          <a:xfrm>
            <a:off x="17918022" y="7551977"/>
            <a:ext cx="28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9C518343-9633-B263-D037-73A2211E6E10}"/>
              </a:ext>
            </a:extLst>
          </p:cNvPr>
          <p:cNvSpPr txBox="1">
            <a:spLocks/>
          </p:cNvSpPr>
          <p:nvPr/>
        </p:nvSpPr>
        <p:spPr>
          <a:xfrm>
            <a:off x="126360" y="9696549"/>
            <a:ext cx="17798686" cy="5535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>
                <a:solidFill>
                  <a:schemeClr val="bg1"/>
                </a:solidFill>
              </a:rPr>
              <a:t>1 -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K. M. Liao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et al.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“Development of an Interactive AI System for the Optimal Timing Prediction of Successful Weaning from Mechanical Ventilation for Patients in Respiratory Care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Centers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Diagnostics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12, no. 4, Apr.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10.3390/diagnostics12040975</a:t>
            </a:r>
          </a:p>
          <a:p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2 - S. Jauk, D. Kramer, A. Avian, A. Berghold, W.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Leodolter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and S. Schulz, “Technology Acceptance of a Machine Learning Algorithm Predicting Delirium in a Clinical Setting: a Mixed-Methods Study”,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10.1007/s10916-021-01727-6/Published..</a:t>
            </a:r>
          </a:p>
          <a:p>
            <a:r>
              <a:rPr lang="en-AU" sz="1200" dirty="0">
                <a:solidFill>
                  <a:schemeClr val="bg1"/>
                </a:solidFill>
              </a:rPr>
              <a:t>3 -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S. V. Kovalchuk, G. D.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Kopanitsa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I. V.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Derevitskii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G. A. Matveev, and D. A. Savitskaya, “Three-stage intelligent support of clinical decision making for higher trust, validity, and explainability,”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J.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Biomed. Inform.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127, Mar.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10.1016/j.jbi.2022.104013..</a:t>
            </a:r>
            <a:endParaRPr lang="en-AU" sz="1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E7AFA2-A26B-9D6E-FA03-4F60B59EC3C2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8EBFA4F2-D220-2129-A864-EC7FA1D086FC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42" name="Picture 41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91156740-D160-33AB-9197-73611E6EE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C216CB6-B7EF-19FD-3666-EEBE183CAB28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A0A387D-AA82-84E9-A8F4-8EC724547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3110215-CF5A-3DE0-CCE3-0AE382121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CD6623-56D2-55E0-7612-83D736E45722}"/>
              </a:ext>
            </a:extLst>
          </p:cNvPr>
          <p:cNvGrpSpPr/>
          <p:nvPr/>
        </p:nvGrpSpPr>
        <p:grpSpPr>
          <a:xfrm>
            <a:off x="5575486" y="2024944"/>
            <a:ext cx="7381783" cy="371964"/>
            <a:chOff x="505476" y="8948769"/>
            <a:chExt cx="7381783" cy="3719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BCCD24-1F9B-6800-2C14-2DD49E80F421}"/>
                </a:ext>
              </a:extLst>
            </p:cNvPr>
            <p:cNvSpPr txBox="1"/>
            <p:nvPr/>
          </p:nvSpPr>
          <p:spPr>
            <a:xfrm>
              <a:off x="505476" y="8951401"/>
              <a:ext cx="738178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B4E2"/>
              </a:solidFill>
            </a:ln>
          </p:spPr>
          <p:txBody>
            <a:bodyPr wrap="square" rtlCol="0">
              <a:spAutoFit/>
            </a:bodyPr>
            <a:lstStyle/>
            <a:p>
              <a:pPr marL="984250"/>
              <a:r>
                <a:rPr lang="en-US" dirty="0"/>
                <a:t> Systems that were High Quality </a:t>
              </a:r>
              <a:r>
                <a:rPr lang="en-US" b="1" dirty="0"/>
                <a:t>User Interface Evaluated</a:t>
              </a:r>
              <a:r>
                <a:rPr lang="en-US" dirty="0"/>
                <a:t> (6/21)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51D82C-D2CA-620E-AB59-E37F595E2C0B}"/>
                </a:ext>
              </a:extLst>
            </p:cNvPr>
            <p:cNvSpPr txBox="1"/>
            <p:nvPr/>
          </p:nvSpPr>
          <p:spPr>
            <a:xfrm>
              <a:off x="505476" y="8948769"/>
              <a:ext cx="977714" cy="369332"/>
            </a:xfrm>
            <a:prstGeom prst="rect">
              <a:avLst/>
            </a:prstGeom>
            <a:solidFill>
              <a:srgbClr val="8DB4E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QL n=6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F1FB4F4-B18D-AF88-21D5-7C028377739F}"/>
              </a:ext>
            </a:extLst>
          </p:cNvPr>
          <p:cNvSpPr/>
          <p:nvPr/>
        </p:nvSpPr>
        <p:spPr>
          <a:xfrm>
            <a:off x="651850" y="2562980"/>
            <a:ext cx="17674250" cy="2761147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9BD71C-B1F3-C566-BF75-3833FDD8EAC3}"/>
              </a:ext>
            </a:extLst>
          </p:cNvPr>
          <p:cNvSpPr/>
          <p:nvPr/>
        </p:nvSpPr>
        <p:spPr>
          <a:xfrm>
            <a:off x="571499" y="6942391"/>
            <a:ext cx="17674250" cy="2079569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4788B-33F9-F14E-7C35-D81512A9BB35}"/>
              </a:ext>
            </a:extLst>
          </p:cNvPr>
          <p:cNvGrpSpPr/>
          <p:nvPr/>
        </p:nvGrpSpPr>
        <p:grpSpPr>
          <a:xfrm>
            <a:off x="13303825" y="2832180"/>
            <a:ext cx="5005758" cy="1962389"/>
            <a:chOff x="9135708" y="1315684"/>
            <a:chExt cx="1979552" cy="76001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3E3B04-C709-D194-19A5-B6EA62FF8929}"/>
                </a:ext>
              </a:extLst>
            </p:cNvPr>
            <p:cNvGrpSpPr/>
            <p:nvPr/>
          </p:nvGrpSpPr>
          <p:grpSpPr>
            <a:xfrm>
              <a:off x="9135708" y="1315684"/>
              <a:ext cx="1979552" cy="760015"/>
              <a:chOff x="8751464" y="1382255"/>
              <a:chExt cx="2138645" cy="828995"/>
            </a:xfrm>
          </p:grpSpPr>
          <p:pic>
            <p:nvPicPr>
              <p:cNvPr id="29" name="Picture 28" descr="A blue orange and yellow rectangles&#10;&#10;AI-generated content may be incorrect.">
                <a:extLst>
                  <a:ext uri="{FF2B5EF4-FFF2-40B4-BE49-F238E27FC236}">
                    <a16:creationId xmlns:a16="http://schemas.microsoft.com/office/drawing/2014/main" id="{25384700-557A-5E2E-E9A5-BD7C404C8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51464" y="1382255"/>
                <a:ext cx="1685968" cy="746336"/>
              </a:xfrm>
              <a:prstGeom prst="rect">
                <a:avLst/>
              </a:prstGeom>
              <a:ln>
                <a:solidFill>
                  <a:srgbClr val="51247A">
                    <a:tint val="40000"/>
                    <a:hueOff val="0"/>
                    <a:satOff val="0"/>
                    <a:lumOff val="0"/>
                  </a:srgbClr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850A44-9404-CAB9-371D-82916C3985EB}"/>
                  </a:ext>
                </a:extLst>
              </p:cNvPr>
              <p:cNvSpPr txBox="1"/>
              <p:nvPr/>
            </p:nvSpPr>
            <p:spPr>
              <a:xfrm>
                <a:off x="10691211" y="1808397"/>
                <a:ext cx="198898" cy="40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63553D-92D4-BD7C-B266-40801516F656}"/>
                </a:ext>
              </a:extLst>
            </p:cNvPr>
            <p:cNvGrpSpPr/>
            <p:nvPr/>
          </p:nvGrpSpPr>
          <p:grpSpPr>
            <a:xfrm>
              <a:off x="10128448" y="1408647"/>
              <a:ext cx="556636" cy="168951"/>
              <a:chOff x="10128448" y="1408647"/>
              <a:chExt cx="556636" cy="16895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1693767-6B7E-9EF4-0D25-521F76B3C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28448" y="1408647"/>
                <a:ext cx="195983" cy="16895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F49A654-2F7F-3CB2-1A32-5DD6F3E39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43784" y="1411836"/>
                <a:ext cx="241300" cy="1651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AC7A50-C420-C374-580F-C4E699CB4A9F}"/>
              </a:ext>
            </a:extLst>
          </p:cNvPr>
          <p:cNvGrpSpPr/>
          <p:nvPr/>
        </p:nvGrpSpPr>
        <p:grpSpPr>
          <a:xfrm>
            <a:off x="13318315" y="5278356"/>
            <a:ext cx="3946211" cy="1766717"/>
            <a:chOff x="9135704" y="1315683"/>
            <a:chExt cx="1560549" cy="684234"/>
          </a:xfrm>
        </p:grpSpPr>
        <p:pic>
          <p:nvPicPr>
            <p:cNvPr id="32" name="Picture 31" descr="A blue orange and yellow rectangles&#10;&#10;AI-generated content may be incorrect.">
              <a:extLst>
                <a:ext uri="{FF2B5EF4-FFF2-40B4-BE49-F238E27FC236}">
                  <a16:creationId xmlns:a16="http://schemas.microsoft.com/office/drawing/2014/main" id="{8AB63AE8-D8AD-E9FE-1CA9-867550607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35704" y="1315683"/>
              <a:ext cx="1560549" cy="684234"/>
            </a:xfrm>
            <a:prstGeom prst="rect">
              <a:avLst/>
            </a:prstGeom>
            <a:ln>
              <a:solidFill>
                <a:srgbClr val="51247A">
                  <a:tint val="40000"/>
                  <a:hueOff val="0"/>
                  <a:satOff val="0"/>
                  <a:lumOff val="0"/>
                </a:srgbClr>
              </a:solidFill>
            </a:ln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C29ACE0-9E70-95C9-C6D8-70B19FAFBEBC}"/>
                </a:ext>
              </a:extLst>
            </p:cNvPr>
            <p:cNvGrpSpPr/>
            <p:nvPr/>
          </p:nvGrpSpPr>
          <p:grpSpPr>
            <a:xfrm>
              <a:off x="9813960" y="1408647"/>
              <a:ext cx="865390" cy="168951"/>
              <a:chOff x="9813960" y="1408647"/>
              <a:chExt cx="865390" cy="16895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1A3E301-8238-348F-04E4-E4A5E3904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13960" y="1408647"/>
                <a:ext cx="195983" cy="168951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CC5180D-EF03-54B3-11FA-CC52FD80F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38050" y="1411836"/>
                <a:ext cx="241300" cy="165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7577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FF582-C445-0B4D-84F8-A71AFF2A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7B248DF9-9DC6-5A34-78C8-575F345253A3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E5687A5-C174-0598-9283-37BED5079E27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11A16891-3227-1677-B23C-A2E4058E2986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A5C8D15C-6187-FBBE-AA4E-F2F9915F0CC2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26EA9B24-D593-0A2E-BC02-C7F75733972B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8558C1-1E40-5547-ECA4-53AF3F3D70DE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EFD7A838-8D92-F608-FDED-5CF893DE2CFD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0907B281-6FD1-01F5-E0B8-FC4E4AECAA75}"/>
              </a:ext>
            </a:extLst>
          </p:cNvPr>
          <p:cNvSpPr txBox="1"/>
          <p:nvPr/>
        </p:nvSpPr>
        <p:spPr>
          <a:xfrm>
            <a:off x="1028700" y="866775"/>
            <a:ext cx="168021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5700" lvl="0" indent="-1155700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639012-F837-5C9E-76A3-2CC1BADDAE93}"/>
              </a:ext>
            </a:extLst>
          </p:cNvPr>
          <p:cNvGrpSpPr/>
          <p:nvPr/>
        </p:nvGrpSpPr>
        <p:grpSpPr>
          <a:xfrm>
            <a:off x="959260" y="2832176"/>
            <a:ext cx="12019107" cy="5770543"/>
            <a:chOff x="1842597" y="1535088"/>
            <a:chExt cx="7790400" cy="3781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AA00BC-0F7B-8040-6688-09A722F43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2597" y="1535088"/>
              <a:ext cx="7790400" cy="2593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288998E-358D-5BAC-29F8-81DE8CBC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7444" y="1954324"/>
              <a:ext cx="7772400" cy="12038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F206AE-F1C5-B430-1844-BFDE1BDA1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5100" y="1796442"/>
              <a:ext cx="7764222" cy="1667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6D92E44-0EA1-9FFF-8AFD-D00F95B7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7444" y="3225396"/>
              <a:ext cx="7772400" cy="9552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8A36FF2-907B-F789-F35D-54F47853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6922" y="4279170"/>
              <a:ext cx="7772400" cy="10371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BDEF0F-D302-DB51-AAF5-099D76406E88}"/>
              </a:ext>
            </a:extLst>
          </p:cNvPr>
          <p:cNvGrpSpPr/>
          <p:nvPr/>
        </p:nvGrpSpPr>
        <p:grpSpPr>
          <a:xfrm>
            <a:off x="13567503" y="3112241"/>
            <a:ext cx="4672335" cy="1650535"/>
            <a:chOff x="7505805" y="2740534"/>
            <a:chExt cx="4299294" cy="1466912"/>
          </a:xfrm>
        </p:grpSpPr>
        <p:pic>
          <p:nvPicPr>
            <p:cNvPr id="21" name="Picture 20" descr="A graph with numbers and red dots&#10;&#10;AI-generated content may be incorrect.">
              <a:extLst>
                <a:ext uri="{FF2B5EF4-FFF2-40B4-BE49-F238E27FC236}">
                  <a16:creationId xmlns:a16="http://schemas.microsoft.com/office/drawing/2014/main" id="{477E3636-A544-EA27-AF8C-A99F6CB4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05805" y="2740534"/>
              <a:ext cx="3961241" cy="1466912"/>
            </a:xfrm>
            <a:prstGeom prst="rect">
              <a:avLst/>
            </a:prstGeom>
            <a:ln>
              <a:solidFill>
                <a:srgbClr val="51247A">
                  <a:tint val="40000"/>
                  <a:hueOff val="0"/>
                  <a:satOff val="0"/>
                  <a:lumOff val="0"/>
                </a:srgbClr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6A2ADB-D3E9-BFA2-1565-EA8267519B55}"/>
                </a:ext>
              </a:extLst>
            </p:cNvPr>
            <p:cNvSpPr txBox="1"/>
            <p:nvPr/>
          </p:nvSpPr>
          <p:spPr>
            <a:xfrm>
              <a:off x="11467045" y="3388762"/>
              <a:ext cx="338054" cy="402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23" name="Picture 22" descr="A close-up of a graph&#10;&#10;AI-generated content may be incorrect.">
            <a:extLst>
              <a:ext uri="{FF2B5EF4-FFF2-40B4-BE49-F238E27FC236}">
                <a16:creationId xmlns:a16="http://schemas.microsoft.com/office/drawing/2014/main" id="{6951A34D-C665-589D-2B8D-1FBC16F89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1851" y="7483846"/>
            <a:ext cx="4689852" cy="124105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6C13334-56B1-8779-EEA8-4381708340F7}"/>
              </a:ext>
            </a:extLst>
          </p:cNvPr>
          <p:cNvSpPr txBox="1"/>
          <p:nvPr/>
        </p:nvSpPr>
        <p:spPr>
          <a:xfrm>
            <a:off x="17918022" y="7551977"/>
            <a:ext cx="28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1F073167-DA6E-2BA3-73BF-DEE47BFCCA38}"/>
              </a:ext>
            </a:extLst>
          </p:cNvPr>
          <p:cNvSpPr txBox="1">
            <a:spLocks/>
          </p:cNvSpPr>
          <p:nvPr/>
        </p:nvSpPr>
        <p:spPr>
          <a:xfrm>
            <a:off x="126360" y="9696549"/>
            <a:ext cx="17798686" cy="5535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>
                <a:solidFill>
                  <a:schemeClr val="bg1"/>
                </a:solidFill>
              </a:rPr>
              <a:t>1 -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K. M. Liao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et al.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“Development of an Interactive AI System for the Optimal Timing Prediction of Successful Weaning from Mechanical Ventilation for Patients in Respiratory Care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Centers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Diagnostics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12, no. 4, Apr.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10.3390/diagnostics12040975</a:t>
            </a:r>
          </a:p>
          <a:p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2 - S. Jauk, D. Kramer, A. Avian, A. Berghold, W.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Leodolter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and S. Schulz, “Technology Acceptance of a Machine Learning Algorithm Predicting Delirium in a Clinical Setting: a Mixed-Methods Study”,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10.1007/s10916-021-01727-6/Published..</a:t>
            </a:r>
          </a:p>
          <a:p>
            <a:r>
              <a:rPr lang="en-AU" sz="1200" dirty="0">
                <a:solidFill>
                  <a:schemeClr val="bg1"/>
                </a:solidFill>
              </a:rPr>
              <a:t>3 -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S. V. Kovalchuk, G. D.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Kopanitsa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I. V.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Derevitskii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G. A. Matveev, and D. A. Savitskaya, “Three-stage intelligent support of clinical decision making for higher trust, validity, and explainability,”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J.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Biomed. Inform.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127, Mar.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10.1016/j.jbi.2022.104013..</a:t>
            </a:r>
            <a:endParaRPr lang="en-AU" sz="1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BFF230-592E-F692-0D64-7A4324397CB9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12558547-4184-65DB-77CD-AFBC57ACABDC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42" name="Picture 41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EA120E5A-8369-A40A-8CB0-1487A499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BC8CD0-3F65-A166-DCE5-908A786BF515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2690E1A-AC2A-BAB0-6B6A-8B69782C5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D7B4FD0-35DD-A332-B44C-FB6B446B0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C4F141-16B1-0B66-CCCD-160BFB6AFD4D}"/>
              </a:ext>
            </a:extLst>
          </p:cNvPr>
          <p:cNvGrpSpPr/>
          <p:nvPr/>
        </p:nvGrpSpPr>
        <p:grpSpPr>
          <a:xfrm>
            <a:off x="5575486" y="2024944"/>
            <a:ext cx="7381783" cy="371964"/>
            <a:chOff x="505476" y="8948769"/>
            <a:chExt cx="7381783" cy="3719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2B7143-DE3F-A39E-6913-0C954EB08232}"/>
                </a:ext>
              </a:extLst>
            </p:cNvPr>
            <p:cNvSpPr txBox="1"/>
            <p:nvPr/>
          </p:nvSpPr>
          <p:spPr>
            <a:xfrm>
              <a:off x="505476" y="8951401"/>
              <a:ext cx="738178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B4E2"/>
              </a:solidFill>
            </a:ln>
          </p:spPr>
          <p:txBody>
            <a:bodyPr wrap="square" rtlCol="0">
              <a:spAutoFit/>
            </a:bodyPr>
            <a:lstStyle/>
            <a:p>
              <a:pPr marL="984250"/>
              <a:r>
                <a:rPr lang="en-US" dirty="0"/>
                <a:t> Systems that were High Quality </a:t>
              </a:r>
              <a:r>
                <a:rPr lang="en-US" b="1" dirty="0"/>
                <a:t>User Interface Evaluated</a:t>
              </a:r>
              <a:r>
                <a:rPr lang="en-US" dirty="0"/>
                <a:t> (6/21)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264A13-1B8B-4545-EB37-6373F634DB40}"/>
                </a:ext>
              </a:extLst>
            </p:cNvPr>
            <p:cNvSpPr txBox="1"/>
            <p:nvPr/>
          </p:nvSpPr>
          <p:spPr>
            <a:xfrm>
              <a:off x="505476" y="8948769"/>
              <a:ext cx="977714" cy="369332"/>
            </a:xfrm>
            <a:prstGeom prst="rect">
              <a:avLst/>
            </a:prstGeom>
            <a:solidFill>
              <a:srgbClr val="8DB4E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QL n=6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0EF12E-00D3-5400-64FF-2AB891B998FC}"/>
              </a:ext>
            </a:extLst>
          </p:cNvPr>
          <p:cNvGrpSpPr/>
          <p:nvPr/>
        </p:nvGrpSpPr>
        <p:grpSpPr>
          <a:xfrm>
            <a:off x="13986485" y="5295900"/>
            <a:ext cx="4233018" cy="1749174"/>
            <a:chOff x="13986485" y="5295900"/>
            <a:chExt cx="4233018" cy="174917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E75BEA5-C7D7-C53A-E4EA-08068894AF9E}"/>
                </a:ext>
              </a:extLst>
            </p:cNvPr>
            <p:cNvGrpSpPr/>
            <p:nvPr/>
          </p:nvGrpSpPr>
          <p:grpSpPr>
            <a:xfrm>
              <a:off x="13986485" y="5295900"/>
              <a:ext cx="4233018" cy="1064749"/>
              <a:chOff x="9135706" y="1315683"/>
              <a:chExt cx="2323323" cy="99319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597FAB5-7C0C-910F-CD32-18A0653F33C5}"/>
                  </a:ext>
                </a:extLst>
              </p:cNvPr>
              <p:cNvGrpSpPr/>
              <p:nvPr/>
            </p:nvGrpSpPr>
            <p:grpSpPr>
              <a:xfrm>
                <a:off x="9135706" y="1315683"/>
                <a:ext cx="2323323" cy="993191"/>
                <a:chOff x="8751464" y="1382255"/>
                <a:chExt cx="2510045" cy="1083335"/>
              </a:xfrm>
            </p:grpSpPr>
            <p:pic>
              <p:nvPicPr>
                <p:cNvPr id="56" name="Picture 55" descr="A blue orange and yellow rectangles&#10;&#10;AI-generated content may be incorrect.">
                  <a:extLst>
                    <a:ext uri="{FF2B5EF4-FFF2-40B4-BE49-F238E27FC236}">
                      <a16:creationId xmlns:a16="http://schemas.microsoft.com/office/drawing/2014/main" id="{B4F35194-4DE3-D182-C41E-2CA5D579A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51464" y="1382255"/>
                  <a:ext cx="1685968" cy="746336"/>
                </a:xfrm>
                <a:prstGeom prst="rect">
                  <a:avLst/>
                </a:prstGeom>
                <a:ln>
                  <a:solidFill>
                    <a:srgbClr val="51247A">
                      <a:tint val="40000"/>
                      <a:hueOff val="0"/>
                      <a:satOff val="0"/>
                      <a:lumOff val="0"/>
                    </a:srgbClr>
                  </a:solidFill>
                </a:ln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A0FC478-BF87-6C5B-7DB7-A61634906110}"/>
                    </a:ext>
                  </a:extLst>
                </p:cNvPr>
                <p:cNvSpPr txBox="1"/>
                <p:nvPr/>
              </p:nvSpPr>
              <p:spPr>
                <a:xfrm>
                  <a:off x="11062611" y="2062737"/>
                  <a:ext cx="198898" cy="402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A4EA742-9806-34CE-BE77-71155A9D822D}"/>
                  </a:ext>
                </a:extLst>
              </p:cNvPr>
              <p:cNvGrpSpPr/>
              <p:nvPr/>
            </p:nvGrpSpPr>
            <p:grpSpPr>
              <a:xfrm>
                <a:off x="10128448" y="1408647"/>
                <a:ext cx="567805" cy="168951"/>
                <a:chOff x="10128448" y="1408647"/>
                <a:chExt cx="567805" cy="168951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B3E86484-A344-9F14-EFF8-4F30061661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8448" y="1408647"/>
                  <a:ext cx="195983" cy="168951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B012C721-8846-55B5-5AA7-48DF82BAC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4953" y="1411836"/>
                  <a:ext cx="241300" cy="1651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996F03C-60F1-3D8E-2B7A-268518E02A79}"/>
                </a:ext>
              </a:extLst>
            </p:cNvPr>
            <p:cNvGrpSpPr/>
            <p:nvPr/>
          </p:nvGrpSpPr>
          <p:grpSpPr>
            <a:xfrm>
              <a:off x="13996931" y="6311542"/>
              <a:ext cx="2843269" cy="733532"/>
              <a:chOff x="9135704" y="1315683"/>
              <a:chExt cx="1560549" cy="684234"/>
            </a:xfrm>
          </p:grpSpPr>
          <p:pic>
            <p:nvPicPr>
              <p:cNvPr id="41" name="Picture 40" descr="A blue orange and yellow rectangles&#10;&#10;AI-generated content may be incorrect.">
                <a:extLst>
                  <a:ext uri="{FF2B5EF4-FFF2-40B4-BE49-F238E27FC236}">
                    <a16:creationId xmlns:a16="http://schemas.microsoft.com/office/drawing/2014/main" id="{B052C097-30E4-D943-F3EB-4C0ABAF60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35704" y="1315683"/>
                <a:ext cx="1560549" cy="684234"/>
              </a:xfrm>
              <a:prstGeom prst="rect">
                <a:avLst/>
              </a:prstGeom>
              <a:ln>
                <a:solidFill>
                  <a:srgbClr val="51247A">
                    <a:tint val="40000"/>
                    <a:hueOff val="0"/>
                    <a:satOff val="0"/>
                    <a:lumOff val="0"/>
                  </a:srgbClr>
                </a:solidFill>
              </a:ln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F700807-FD39-D926-B692-915A26134940}"/>
                  </a:ext>
                </a:extLst>
              </p:cNvPr>
              <p:cNvGrpSpPr/>
              <p:nvPr/>
            </p:nvGrpSpPr>
            <p:grpSpPr>
              <a:xfrm>
                <a:off x="9813960" y="1408647"/>
                <a:ext cx="882293" cy="168951"/>
                <a:chOff x="9813960" y="1408647"/>
                <a:chExt cx="882293" cy="168951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75D43B87-7ADC-FB9F-E60A-50486B1A9A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13960" y="1408647"/>
                  <a:ext cx="195983" cy="16895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C6C75349-8080-6387-3B46-FC9945301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54953" y="1411836"/>
                  <a:ext cx="241300" cy="1651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A0B27BCF-8911-574F-5C1B-1506BDFA8869}"/>
              </a:ext>
            </a:extLst>
          </p:cNvPr>
          <p:cNvSpPr/>
          <p:nvPr/>
        </p:nvSpPr>
        <p:spPr>
          <a:xfrm>
            <a:off x="651850" y="2562980"/>
            <a:ext cx="17674250" cy="276114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78BBF9F-3BB7-A096-61C1-85AD0DADCBA9}"/>
              </a:ext>
            </a:extLst>
          </p:cNvPr>
          <p:cNvSpPr/>
          <p:nvPr/>
        </p:nvSpPr>
        <p:spPr>
          <a:xfrm>
            <a:off x="571499" y="7055546"/>
            <a:ext cx="17674250" cy="1966414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DD1AC103-3B92-31E0-8FE6-1AB8EA748776}"/>
              </a:ext>
            </a:extLst>
          </p:cNvPr>
          <p:cNvSpPr/>
          <p:nvPr/>
        </p:nvSpPr>
        <p:spPr>
          <a:xfrm>
            <a:off x="5410200" y="1732109"/>
            <a:ext cx="9495421" cy="3384647"/>
          </a:xfrm>
          <a:prstGeom prst="foldedCorne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bIns="0" rtlCol="0" anchor="ctr"/>
          <a:lstStyle/>
          <a:p>
            <a:r>
              <a:rPr lang="en-AU" sz="2400" dirty="0">
                <a:solidFill>
                  <a:schemeClr val="tx1"/>
                </a:solidFill>
              </a:rPr>
              <a:t>Threshold is the value that determines when the AI’s continuous </a:t>
            </a:r>
            <a:r>
              <a:rPr lang="en-AU" sz="2400" b="1" dirty="0">
                <a:solidFill>
                  <a:schemeClr val="tx1"/>
                </a:solidFill>
              </a:rPr>
              <a:t>prediction</a:t>
            </a:r>
            <a:r>
              <a:rPr lang="en-AU" sz="2400" dirty="0">
                <a:solidFill>
                  <a:schemeClr val="tx1"/>
                </a:solidFill>
              </a:rPr>
              <a:t> (usually a probability between 0 and 1) </a:t>
            </a:r>
            <a:r>
              <a:rPr lang="en-AU" sz="2400" b="1" dirty="0">
                <a:solidFill>
                  <a:schemeClr val="tx1"/>
                </a:solidFill>
              </a:rPr>
              <a:t>becomes</a:t>
            </a:r>
            <a:r>
              <a:rPr lang="en-AU" sz="2400" dirty="0">
                <a:solidFill>
                  <a:schemeClr val="tx1"/>
                </a:solidFill>
              </a:rPr>
              <a:t> a </a:t>
            </a:r>
            <a:r>
              <a:rPr lang="en-AU" sz="2400" b="1" dirty="0">
                <a:solidFill>
                  <a:schemeClr val="tx1"/>
                </a:solidFill>
              </a:rPr>
              <a:t>positive</a:t>
            </a:r>
            <a:r>
              <a:rPr lang="en-AU" sz="2400" dirty="0">
                <a:solidFill>
                  <a:schemeClr val="tx1"/>
                </a:solidFill>
              </a:rPr>
              <a:t> vs. </a:t>
            </a:r>
            <a:r>
              <a:rPr lang="en-AU" sz="2400" b="1" dirty="0">
                <a:solidFill>
                  <a:schemeClr val="tx1"/>
                </a:solidFill>
              </a:rPr>
              <a:t>negative</a:t>
            </a:r>
            <a:r>
              <a:rPr lang="en-AU" sz="2400" dirty="0">
                <a:solidFill>
                  <a:schemeClr val="tx1"/>
                </a:solidFill>
              </a:rPr>
              <a:t> classification</a:t>
            </a:r>
          </a:p>
          <a:p>
            <a:endParaRPr lang="en-AU" sz="2400" dirty="0">
              <a:solidFill>
                <a:schemeClr val="tx1"/>
              </a:solidFill>
            </a:endParaRPr>
          </a:p>
          <a:p>
            <a:r>
              <a:rPr lang="en-AU" sz="2400" dirty="0">
                <a:solidFill>
                  <a:schemeClr val="tx1"/>
                </a:solidFill>
              </a:rPr>
              <a:t>for example, when the model decides that a patient </a:t>
            </a:r>
            <a:r>
              <a:rPr lang="en-AU" sz="2400" i="1" dirty="0">
                <a:solidFill>
                  <a:schemeClr val="tx1"/>
                </a:solidFill>
              </a:rPr>
              <a:t>does</a:t>
            </a:r>
            <a:r>
              <a:rPr lang="en-AU" sz="2400" dirty="0">
                <a:solidFill>
                  <a:schemeClr val="tx1"/>
                </a:solidFill>
              </a:rPr>
              <a:t> or </a:t>
            </a:r>
            <a:r>
              <a:rPr lang="en-AU" sz="2400" i="1" dirty="0">
                <a:solidFill>
                  <a:schemeClr val="tx1"/>
                </a:solidFill>
              </a:rPr>
              <a:t>does not</a:t>
            </a:r>
            <a:r>
              <a:rPr lang="en-AU" sz="2400" dirty="0">
                <a:solidFill>
                  <a:schemeClr val="tx1"/>
                </a:solidFill>
              </a:rPr>
              <a:t> have sepsis risk.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459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81F0F-7545-648B-EF31-3C966F29C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3F608CFE-1C25-3DDE-CE10-4D06CD89AF90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C7DBA875-CDD4-2F2F-E809-D1D005B95F71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D45A08E-4288-2F60-A22F-0BA3B78BE409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62074D4-419F-BB89-A341-7DBC0006F030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E8408296-CD56-F9C0-2774-3FF5E917F3D5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A6688A1-1A84-4B14-06E8-439A18FC09D5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A100FC5-B0E1-A9C3-1F57-1186A9190B65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D1308EF9-A3D2-B435-EC87-887D3CAC7016}"/>
              </a:ext>
            </a:extLst>
          </p:cNvPr>
          <p:cNvSpPr txBox="1"/>
          <p:nvPr/>
        </p:nvSpPr>
        <p:spPr>
          <a:xfrm>
            <a:off x="1028700" y="866775"/>
            <a:ext cx="168021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5700" lvl="0" indent="-1155700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531E3C-5A1C-1511-65F6-1AB5A1EC9EFC}"/>
              </a:ext>
            </a:extLst>
          </p:cNvPr>
          <p:cNvGrpSpPr/>
          <p:nvPr/>
        </p:nvGrpSpPr>
        <p:grpSpPr>
          <a:xfrm>
            <a:off x="959260" y="2832176"/>
            <a:ext cx="12019107" cy="5770543"/>
            <a:chOff x="1842597" y="1535088"/>
            <a:chExt cx="7790400" cy="3781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B3AA38-77D3-0A92-EBFA-FFC2EE150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2597" y="1535088"/>
              <a:ext cx="7790400" cy="2593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BF34D7-525F-3BFB-A1AD-5EE3E372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7444" y="1954324"/>
              <a:ext cx="7772400" cy="12038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258FC4-FC2E-4E8E-2BC2-DF0FFC7A7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5100" y="1796442"/>
              <a:ext cx="7764222" cy="1667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209D0C-E198-CC88-F529-3AD6D9E0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7444" y="3225396"/>
              <a:ext cx="7772400" cy="9552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48A495-60AD-6A74-2027-82CA117D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6922" y="4279170"/>
              <a:ext cx="7772400" cy="10371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886062-3D01-C172-1F99-E6A8E592159E}"/>
              </a:ext>
            </a:extLst>
          </p:cNvPr>
          <p:cNvGrpSpPr/>
          <p:nvPr/>
        </p:nvGrpSpPr>
        <p:grpSpPr>
          <a:xfrm>
            <a:off x="13567503" y="3112241"/>
            <a:ext cx="4672335" cy="1650535"/>
            <a:chOff x="7505805" y="2740534"/>
            <a:chExt cx="4299294" cy="1466912"/>
          </a:xfrm>
        </p:grpSpPr>
        <p:pic>
          <p:nvPicPr>
            <p:cNvPr id="21" name="Picture 20" descr="A graph with numbers and red dots&#10;&#10;AI-generated content may be incorrect.">
              <a:extLst>
                <a:ext uri="{FF2B5EF4-FFF2-40B4-BE49-F238E27FC236}">
                  <a16:creationId xmlns:a16="http://schemas.microsoft.com/office/drawing/2014/main" id="{C974E51C-09B2-B554-779F-CC4EC90AB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05805" y="2740534"/>
              <a:ext cx="3961241" cy="1466912"/>
            </a:xfrm>
            <a:prstGeom prst="rect">
              <a:avLst/>
            </a:prstGeom>
            <a:ln>
              <a:solidFill>
                <a:srgbClr val="51247A">
                  <a:tint val="40000"/>
                  <a:hueOff val="0"/>
                  <a:satOff val="0"/>
                  <a:lumOff val="0"/>
                </a:srgbClr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6034BF-C96C-7FA4-545D-495A0D30BBF6}"/>
                </a:ext>
              </a:extLst>
            </p:cNvPr>
            <p:cNvSpPr txBox="1"/>
            <p:nvPr/>
          </p:nvSpPr>
          <p:spPr>
            <a:xfrm>
              <a:off x="11467045" y="3388762"/>
              <a:ext cx="338054" cy="402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B56204-8356-C9F9-C406-C1E9E510D2B4}"/>
              </a:ext>
            </a:extLst>
          </p:cNvPr>
          <p:cNvGrpSpPr/>
          <p:nvPr/>
        </p:nvGrpSpPr>
        <p:grpSpPr>
          <a:xfrm>
            <a:off x="13986485" y="5170244"/>
            <a:ext cx="4235218" cy="1401543"/>
            <a:chOff x="9135706" y="1315683"/>
            <a:chExt cx="2323323" cy="99319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D59982-4AD1-2550-5221-3D8F58B0187D}"/>
                </a:ext>
              </a:extLst>
            </p:cNvPr>
            <p:cNvGrpSpPr/>
            <p:nvPr/>
          </p:nvGrpSpPr>
          <p:grpSpPr>
            <a:xfrm>
              <a:off x="9135706" y="1315683"/>
              <a:ext cx="2323323" cy="993191"/>
              <a:chOff x="8751464" y="1382255"/>
              <a:chExt cx="2510045" cy="1083335"/>
            </a:xfrm>
          </p:grpSpPr>
          <p:pic>
            <p:nvPicPr>
              <p:cNvPr id="29" name="Picture 28" descr="A blue orange and yellow rectangles&#10;&#10;AI-generated content may be incorrect.">
                <a:extLst>
                  <a:ext uri="{FF2B5EF4-FFF2-40B4-BE49-F238E27FC236}">
                    <a16:creationId xmlns:a16="http://schemas.microsoft.com/office/drawing/2014/main" id="{F138EFAC-E4AB-B810-6685-5D3F87D66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1464" y="1382255"/>
                <a:ext cx="1685968" cy="746336"/>
              </a:xfrm>
              <a:prstGeom prst="rect">
                <a:avLst/>
              </a:prstGeom>
              <a:ln>
                <a:solidFill>
                  <a:srgbClr val="51247A">
                    <a:tint val="40000"/>
                    <a:hueOff val="0"/>
                    <a:satOff val="0"/>
                    <a:lumOff val="0"/>
                  </a:srgbClr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2976F9-E40F-4CE3-D7E3-B50EE7815EA9}"/>
                  </a:ext>
                </a:extLst>
              </p:cNvPr>
              <p:cNvSpPr txBox="1"/>
              <p:nvPr/>
            </p:nvSpPr>
            <p:spPr>
              <a:xfrm>
                <a:off x="11062611" y="2062737"/>
                <a:ext cx="198898" cy="40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BBE621-C99B-FD28-7745-19DBEAB8A783}"/>
                </a:ext>
              </a:extLst>
            </p:cNvPr>
            <p:cNvGrpSpPr/>
            <p:nvPr/>
          </p:nvGrpSpPr>
          <p:grpSpPr>
            <a:xfrm>
              <a:off x="10128448" y="1408647"/>
              <a:ext cx="567805" cy="168951"/>
              <a:chOff x="10128448" y="1408647"/>
              <a:chExt cx="567805" cy="16895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A309577-B36A-2207-F418-A88D4B888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28448" y="1408647"/>
                <a:ext cx="195983" cy="16895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3822D3C-E244-4B8D-D646-616BF2B11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54953" y="1411836"/>
                <a:ext cx="241300" cy="1651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533590-890B-F20D-8D2C-77355D5BA073}"/>
              </a:ext>
            </a:extLst>
          </p:cNvPr>
          <p:cNvGrpSpPr/>
          <p:nvPr/>
        </p:nvGrpSpPr>
        <p:grpSpPr>
          <a:xfrm>
            <a:off x="13996931" y="6215729"/>
            <a:ext cx="2844747" cy="730013"/>
            <a:chOff x="9135704" y="1315683"/>
            <a:chExt cx="1560549" cy="684234"/>
          </a:xfrm>
        </p:grpSpPr>
        <p:pic>
          <p:nvPicPr>
            <p:cNvPr id="32" name="Picture 31" descr="A blue orange and yellow rectangles&#10;&#10;AI-generated content may be incorrect.">
              <a:extLst>
                <a:ext uri="{FF2B5EF4-FFF2-40B4-BE49-F238E27FC236}">
                  <a16:creationId xmlns:a16="http://schemas.microsoft.com/office/drawing/2014/main" id="{302FE968-C0F1-94AF-288C-68F7CD61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35704" y="1315683"/>
              <a:ext cx="1560549" cy="684234"/>
            </a:xfrm>
            <a:prstGeom prst="rect">
              <a:avLst/>
            </a:prstGeom>
            <a:ln>
              <a:solidFill>
                <a:srgbClr val="51247A">
                  <a:tint val="40000"/>
                  <a:hueOff val="0"/>
                  <a:satOff val="0"/>
                  <a:lumOff val="0"/>
                </a:srgbClr>
              </a:solidFill>
            </a:ln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EF60435-51C5-0CA8-7560-54D22290161D}"/>
                </a:ext>
              </a:extLst>
            </p:cNvPr>
            <p:cNvGrpSpPr/>
            <p:nvPr/>
          </p:nvGrpSpPr>
          <p:grpSpPr>
            <a:xfrm>
              <a:off x="9813960" y="1408647"/>
              <a:ext cx="882293" cy="168951"/>
              <a:chOff x="9813960" y="1408647"/>
              <a:chExt cx="882293" cy="16895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9F9A85F-2F62-F069-8C1A-F15F5D298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3960" y="1408647"/>
                <a:ext cx="195983" cy="168951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90C99F8-F44D-F357-62A6-BC8FA08CF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54953" y="1411836"/>
                <a:ext cx="241300" cy="165100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593E3A5-38A2-97A3-212E-715B37192517}"/>
              </a:ext>
            </a:extLst>
          </p:cNvPr>
          <p:cNvSpPr txBox="1"/>
          <p:nvPr/>
        </p:nvSpPr>
        <p:spPr>
          <a:xfrm>
            <a:off x="17918022" y="7551977"/>
            <a:ext cx="28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4EC8466B-4DFB-7A99-3C8F-005ABA5AADAE}"/>
              </a:ext>
            </a:extLst>
          </p:cNvPr>
          <p:cNvSpPr txBox="1">
            <a:spLocks/>
          </p:cNvSpPr>
          <p:nvPr/>
        </p:nvSpPr>
        <p:spPr>
          <a:xfrm>
            <a:off x="126360" y="9696549"/>
            <a:ext cx="17798686" cy="5535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>
                <a:solidFill>
                  <a:schemeClr val="bg1"/>
                </a:solidFill>
              </a:rPr>
              <a:t>1 -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K. M. Liao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et al.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“Development of an Interactive AI System for the Optimal Timing Prediction of Successful Weaning from Mechanical Ventilation for Patients in Respiratory Care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Centers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Diagnostics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12, no. 4, Apr.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10.3390/diagnostics12040975</a:t>
            </a:r>
          </a:p>
          <a:p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2 - S. Jauk, D. Kramer, A. Avian, A. Berghold, W.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Leodolter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and S. Schulz, “Technology Acceptance of a Machine Learning Algorithm Predicting Delirium in a Clinical Setting: a Mixed-Methods Study”,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10.1007/s10916-021-01727-6/Published..</a:t>
            </a:r>
          </a:p>
          <a:p>
            <a:r>
              <a:rPr lang="en-AU" sz="1200" dirty="0">
                <a:solidFill>
                  <a:schemeClr val="bg1"/>
                </a:solidFill>
              </a:rPr>
              <a:t>3 -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S. V. Kovalchuk, G. D.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Kopanitsa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I. V.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Derevitskii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G. A. Matveev, and D. A. Savitskaya, “Three-stage intelligent support of clinical decision making for higher trust, validity, and explainability,”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J.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Biomed. Inform.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127, Mar.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10.1016/j.jbi.2022.104013..</a:t>
            </a:r>
            <a:endParaRPr lang="en-AU" sz="1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7B2B9-EF55-4FE9-B4DD-EA4D0AFC3AF3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674150A0-850B-655B-ADF7-257DD6B25F24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42" name="Picture 41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92FAEAB4-5838-3D94-24F5-44D360F8A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B6B6DA8-77FC-EE30-FDBD-7E4F64BA7BBE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FCF25CE-7E1D-E51A-20B3-82D18B254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5A62971-2565-74FD-94C7-A60D16D0A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CD6CAB-9B61-037D-D78E-C13CAAEF6B74}"/>
              </a:ext>
            </a:extLst>
          </p:cNvPr>
          <p:cNvGrpSpPr/>
          <p:nvPr/>
        </p:nvGrpSpPr>
        <p:grpSpPr>
          <a:xfrm>
            <a:off x="5575486" y="2024944"/>
            <a:ext cx="7381783" cy="371964"/>
            <a:chOff x="505476" y="8948769"/>
            <a:chExt cx="7381783" cy="3719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4BBA3F-53F4-656D-16D7-7FAA8B6A304C}"/>
                </a:ext>
              </a:extLst>
            </p:cNvPr>
            <p:cNvSpPr txBox="1"/>
            <p:nvPr/>
          </p:nvSpPr>
          <p:spPr>
            <a:xfrm>
              <a:off x="505476" y="8951401"/>
              <a:ext cx="738178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B4E2"/>
              </a:solidFill>
            </a:ln>
          </p:spPr>
          <p:txBody>
            <a:bodyPr wrap="square" rtlCol="0">
              <a:spAutoFit/>
            </a:bodyPr>
            <a:lstStyle/>
            <a:p>
              <a:pPr marL="984250"/>
              <a:r>
                <a:rPr lang="en-US" dirty="0"/>
                <a:t> Systems that were High Quality </a:t>
              </a:r>
              <a:r>
                <a:rPr lang="en-US" b="1" dirty="0"/>
                <a:t>User Interface Evaluated</a:t>
              </a:r>
              <a:r>
                <a:rPr lang="en-US" dirty="0"/>
                <a:t> (6/21)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420BA9-C694-A6FF-82C7-C5BDD4E1C166}"/>
                </a:ext>
              </a:extLst>
            </p:cNvPr>
            <p:cNvSpPr txBox="1"/>
            <p:nvPr/>
          </p:nvSpPr>
          <p:spPr>
            <a:xfrm>
              <a:off x="505476" y="8948769"/>
              <a:ext cx="977714" cy="369332"/>
            </a:xfrm>
            <a:prstGeom prst="rect">
              <a:avLst/>
            </a:prstGeom>
            <a:solidFill>
              <a:srgbClr val="8DB4E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QL n=6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C4AD5B2-200F-D30A-A11C-EF222FE2FC11}"/>
              </a:ext>
            </a:extLst>
          </p:cNvPr>
          <p:cNvSpPr/>
          <p:nvPr/>
        </p:nvSpPr>
        <p:spPr>
          <a:xfrm>
            <a:off x="651850" y="2562980"/>
            <a:ext cx="17674250" cy="436909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lose-up of a graph&#10;&#10;AI-generated content may be incorrect.">
            <a:extLst>
              <a:ext uri="{FF2B5EF4-FFF2-40B4-BE49-F238E27FC236}">
                <a16:creationId xmlns:a16="http://schemas.microsoft.com/office/drawing/2014/main" id="{A795A670-5B16-61CB-6895-1659E93D82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04487" y="2900124"/>
            <a:ext cx="13448689" cy="35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18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E755B-D7F7-356B-0DFE-443406FE5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DDD3CE3-C97F-02E3-E9BC-4D252EDEA444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B234321-9FB9-8068-ED8F-94DDB093090E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A36946EB-8A56-B802-254D-7706D0DC0F5E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1F7A499-96FF-4F29-87F5-0C613F3D8598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D9B77063-9073-161D-6A1A-BC073F6AE26A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66380BD-239A-8B76-6226-F2984637418F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0479F313-FDD9-C048-1B91-D1FD216CADB2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66E12518-2C73-9E80-01C5-549F650188B9}"/>
              </a:ext>
            </a:extLst>
          </p:cNvPr>
          <p:cNvSpPr txBox="1"/>
          <p:nvPr/>
        </p:nvSpPr>
        <p:spPr>
          <a:xfrm>
            <a:off x="1028700" y="866775"/>
            <a:ext cx="168021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5700" lvl="0" indent="-1155700"/>
            <a:r>
              <a:rPr lang="en-AU" sz="4400" dirty="0">
                <a:solidFill>
                  <a:srgbClr val="7030A0"/>
                </a:solidFill>
              </a:rPr>
              <a:t>RQ-3 - How are AI predictions </a:t>
            </a:r>
            <a:r>
              <a:rPr lang="en-AU" sz="4400" b="1" dirty="0">
                <a:solidFill>
                  <a:srgbClr val="7030A0"/>
                </a:solidFill>
              </a:rPr>
              <a:t>presented</a:t>
            </a:r>
            <a:r>
              <a:rPr lang="en-AU" sz="4400" dirty="0">
                <a:solidFill>
                  <a:srgbClr val="7030A0"/>
                </a:solidFill>
              </a:rPr>
              <a:t> to clinicians?</a:t>
            </a:r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F08EE6-129D-8302-4D57-5933A6BDB9A8}"/>
              </a:ext>
            </a:extLst>
          </p:cNvPr>
          <p:cNvGrpSpPr/>
          <p:nvPr/>
        </p:nvGrpSpPr>
        <p:grpSpPr>
          <a:xfrm>
            <a:off x="959260" y="2832176"/>
            <a:ext cx="12019107" cy="5770543"/>
            <a:chOff x="1842597" y="1535088"/>
            <a:chExt cx="7790400" cy="3781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B91C14-7D99-91F2-2A0C-599FDA557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2597" y="1535088"/>
              <a:ext cx="7790400" cy="2593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AA7AA5-D9E8-96F0-DE95-871AD6176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7444" y="1954324"/>
              <a:ext cx="7772400" cy="12038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089C32-6790-9536-27BC-EE81AEBAD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5100" y="1796442"/>
              <a:ext cx="7764222" cy="1667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407CF6-CFCB-50D5-7762-8DEC1C332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7444" y="3225396"/>
              <a:ext cx="7772400" cy="9552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CF9EC6E-9C42-C739-532F-998CB3C44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6922" y="4279170"/>
              <a:ext cx="7772400" cy="10371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2FAF7-764C-8137-9103-B91EE1AC7497}"/>
              </a:ext>
            </a:extLst>
          </p:cNvPr>
          <p:cNvGrpSpPr/>
          <p:nvPr/>
        </p:nvGrpSpPr>
        <p:grpSpPr>
          <a:xfrm>
            <a:off x="13567503" y="3112241"/>
            <a:ext cx="4672335" cy="1650535"/>
            <a:chOff x="7505805" y="2740534"/>
            <a:chExt cx="4299294" cy="1466912"/>
          </a:xfrm>
        </p:grpSpPr>
        <p:pic>
          <p:nvPicPr>
            <p:cNvPr id="21" name="Picture 20" descr="A graph with numbers and red dots&#10;&#10;AI-generated content may be incorrect.">
              <a:extLst>
                <a:ext uri="{FF2B5EF4-FFF2-40B4-BE49-F238E27FC236}">
                  <a16:creationId xmlns:a16="http://schemas.microsoft.com/office/drawing/2014/main" id="{8D328832-EE7D-8541-AE48-84FD213A8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05805" y="2740534"/>
              <a:ext cx="3961241" cy="1466912"/>
            </a:xfrm>
            <a:prstGeom prst="rect">
              <a:avLst/>
            </a:prstGeom>
            <a:ln>
              <a:solidFill>
                <a:srgbClr val="51247A">
                  <a:tint val="40000"/>
                  <a:hueOff val="0"/>
                  <a:satOff val="0"/>
                  <a:lumOff val="0"/>
                </a:srgbClr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0C43D2-6C76-6255-0556-82398286FBF2}"/>
                </a:ext>
              </a:extLst>
            </p:cNvPr>
            <p:cNvSpPr txBox="1"/>
            <p:nvPr/>
          </p:nvSpPr>
          <p:spPr>
            <a:xfrm>
              <a:off x="11467045" y="3388762"/>
              <a:ext cx="338054" cy="402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23" name="Picture 22" descr="A close-up of a graph&#10;&#10;AI-generated content may be incorrect.">
            <a:extLst>
              <a:ext uri="{FF2B5EF4-FFF2-40B4-BE49-F238E27FC236}">
                <a16:creationId xmlns:a16="http://schemas.microsoft.com/office/drawing/2014/main" id="{54612C7D-54FD-DAF2-CA4A-B770CDDB3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1851" y="7483846"/>
            <a:ext cx="4689852" cy="124105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02F35D5-FB63-6A93-1DB4-96B884305989}"/>
              </a:ext>
            </a:extLst>
          </p:cNvPr>
          <p:cNvGrpSpPr/>
          <p:nvPr/>
        </p:nvGrpSpPr>
        <p:grpSpPr>
          <a:xfrm>
            <a:off x="13986485" y="5170244"/>
            <a:ext cx="4235218" cy="1401543"/>
            <a:chOff x="9135706" y="1315683"/>
            <a:chExt cx="2323323" cy="99319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478CF1-D1EE-5738-7A43-CF56F6D36D1D}"/>
                </a:ext>
              </a:extLst>
            </p:cNvPr>
            <p:cNvGrpSpPr/>
            <p:nvPr/>
          </p:nvGrpSpPr>
          <p:grpSpPr>
            <a:xfrm>
              <a:off x="9135706" y="1315683"/>
              <a:ext cx="2323323" cy="993191"/>
              <a:chOff x="8751464" y="1382255"/>
              <a:chExt cx="2510045" cy="1083335"/>
            </a:xfrm>
          </p:grpSpPr>
          <p:pic>
            <p:nvPicPr>
              <p:cNvPr id="29" name="Picture 28" descr="A blue orange and yellow rectangles&#10;&#10;AI-generated content may be incorrect.">
                <a:extLst>
                  <a:ext uri="{FF2B5EF4-FFF2-40B4-BE49-F238E27FC236}">
                    <a16:creationId xmlns:a16="http://schemas.microsoft.com/office/drawing/2014/main" id="{DD515EF2-CDCD-D6A8-0E3B-550F2CB32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51464" y="1382255"/>
                <a:ext cx="1685968" cy="746336"/>
              </a:xfrm>
              <a:prstGeom prst="rect">
                <a:avLst/>
              </a:prstGeom>
              <a:ln>
                <a:solidFill>
                  <a:srgbClr val="51247A">
                    <a:tint val="40000"/>
                    <a:hueOff val="0"/>
                    <a:satOff val="0"/>
                    <a:lumOff val="0"/>
                  </a:srgbClr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5C33C4-13BE-8A33-F766-6AD9FF23B460}"/>
                  </a:ext>
                </a:extLst>
              </p:cNvPr>
              <p:cNvSpPr txBox="1"/>
              <p:nvPr/>
            </p:nvSpPr>
            <p:spPr>
              <a:xfrm>
                <a:off x="11062611" y="2062737"/>
                <a:ext cx="198898" cy="40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9B33BF-E427-5BBD-50BC-D8E2D5C1AD6F}"/>
                </a:ext>
              </a:extLst>
            </p:cNvPr>
            <p:cNvGrpSpPr/>
            <p:nvPr/>
          </p:nvGrpSpPr>
          <p:grpSpPr>
            <a:xfrm>
              <a:off x="10128448" y="1408647"/>
              <a:ext cx="567805" cy="168951"/>
              <a:chOff x="10128448" y="1408647"/>
              <a:chExt cx="567805" cy="16895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3161D2-B6D2-E03E-F3F2-9BD760159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28448" y="1408647"/>
                <a:ext cx="195983" cy="16895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4D58CA5-C424-FC81-8DF5-FB032C489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54953" y="1411836"/>
                <a:ext cx="241300" cy="1651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D16989-DFA3-2015-A8EF-040FBC0560B1}"/>
              </a:ext>
            </a:extLst>
          </p:cNvPr>
          <p:cNvGrpSpPr/>
          <p:nvPr/>
        </p:nvGrpSpPr>
        <p:grpSpPr>
          <a:xfrm>
            <a:off x="13996931" y="6215729"/>
            <a:ext cx="2844747" cy="693537"/>
            <a:chOff x="9135704" y="1315683"/>
            <a:chExt cx="1560549" cy="684234"/>
          </a:xfrm>
        </p:grpSpPr>
        <p:pic>
          <p:nvPicPr>
            <p:cNvPr id="32" name="Picture 31" descr="A blue orange and yellow rectangles&#10;&#10;AI-generated content may be incorrect.">
              <a:extLst>
                <a:ext uri="{FF2B5EF4-FFF2-40B4-BE49-F238E27FC236}">
                  <a16:creationId xmlns:a16="http://schemas.microsoft.com/office/drawing/2014/main" id="{BC14E213-074D-2B6A-964B-CAF650FB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35704" y="1315683"/>
              <a:ext cx="1560549" cy="684234"/>
            </a:xfrm>
            <a:prstGeom prst="rect">
              <a:avLst/>
            </a:prstGeom>
            <a:ln>
              <a:solidFill>
                <a:srgbClr val="51247A">
                  <a:tint val="40000"/>
                  <a:hueOff val="0"/>
                  <a:satOff val="0"/>
                  <a:lumOff val="0"/>
                </a:srgbClr>
              </a:solidFill>
            </a:ln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594A7FE-0BCF-B18E-4C85-621D37263D3B}"/>
                </a:ext>
              </a:extLst>
            </p:cNvPr>
            <p:cNvGrpSpPr/>
            <p:nvPr/>
          </p:nvGrpSpPr>
          <p:grpSpPr>
            <a:xfrm>
              <a:off x="9813960" y="1408647"/>
              <a:ext cx="882293" cy="168951"/>
              <a:chOff x="9813960" y="1408647"/>
              <a:chExt cx="882293" cy="16895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13530F2-304A-0C66-15FF-E412DA5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13960" y="1408647"/>
                <a:ext cx="195983" cy="168951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37299B3-3517-BD5A-7D65-78E48F430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54953" y="1411836"/>
                <a:ext cx="241300" cy="165100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8770B88-6543-0CBE-4B3D-861FA21D487A}"/>
              </a:ext>
            </a:extLst>
          </p:cNvPr>
          <p:cNvSpPr txBox="1"/>
          <p:nvPr/>
        </p:nvSpPr>
        <p:spPr>
          <a:xfrm>
            <a:off x="17918022" y="7551977"/>
            <a:ext cx="28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5CE0441E-54A2-7099-81C3-578D78A04AC4}"/>
              </a:ext>
            </a:extLst>
          </p:cNvPr>
          <p:cNvSpPr txBox="1">
            <a:spLocks/>
          </p:cNvSpPr>
          <p:nvPr/>
        </p:nvSpPr>
        <p:spPr>
          <a:xfrm>
            <a:off x="126360" y="9696549"/>
            <a:ext cx="17798686" cy="5535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>
                <a:solidFill>
                  <a:schemeClr val="bg1"/>
                </a:solidFill>
              </a:rPr>
              <a:t>1 -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K. M. Liao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et al.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“Development of an Interactive AI System for the Optimal Timing Prediction of Successful Weaning from Mechanical Ventilation for Patients in Respiratory Care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Centers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Diagnostics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12, no. 4, Apr.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10.3390/diagnostics12040975</a:t>
            </a:r>
          </a:p>
          <a:p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2 - S. Jauk, D. Kramer, A. Avian, A. Berghold, W.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Leodolter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and S. Schulz, “Technology Acceptance of a Machine Learning Algorithm Predicting Delirium in a Clinical Setting: a Mixed-Methods Study”,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10.1007/s10916-021-01727-6/Published..</a:t>
            </a:r>
          </a:p>
          <a:p>
            <a:r>
              <a:rPr lang="en-AU" sz="1200" dirty="0">
                <a:solidFill>
                  <a:schemeClr val="bg1"/>
                </a:solidFill>
              </a:rPr>
              <a:t>3 - 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S. V. Kovalchuk, G. D.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Kopanitsa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I. V.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Derevitskii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G. A. Matveev, and D. A. Savitskaya, “Three-stage intelligent support of clinical decision making for higher trust, validity, and explainability,”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J.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AU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Biomed. Inform.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, vol. 127, Mar. 2022, </a:t>
            </a:r>
            <a:r>
              <a:rPr lang="en-AU" sz="12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doi</a:t>
            </a:r>
            <a:r>
              <a:rPr lang="en-AU" sz="1200" dirty="0">
                <a:solidFill>
                  <a:schemeClr val="bg1"/>
                </a:solidFill>
                <a:latin typeface="Times New Roman" panose="02020603050405020304" pitchFamily="18" charset="0"/>
              </a:rPr>
              <a:t>: 10.1016/j.jbi.2022.104013..</a:t>
            </a:r>
            <a:endParaRPr lang="en-AU" sz="1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80F72E-D73B-4B1A-A601-015078149B91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E8585233-E53A-5AC1-7E7B-E5F5844EA9E2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42" name="Picture 41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2182A23E-3E30-9913-BB9C-9F451D706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4402C18-000B-DBC8-6842-45B03B253DFD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BB19AE8-2D02-131F-8596-D1DE1D08B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6F4D458E-3328-3EAB-82DF-84ACD9119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615D6F-2841-528B-3DAB-EA4F16C878EC}"/>
              </a:ext>
            </a:extLst>
          </p:cNvPr>
          <p:cNvGrpSpPr/>
          <p:nvPr/>
        </p:nvGrpSpPr>
        <p:grpSpPr>
          <a:xfrm>
            <a:off x="5575486" y="2024944"/>
            <a:ext cx="7381783" cy="371964"/>
            <a:chOff x="505476" y="8948769"/>
            <a:chExt cx="7381783" cy="3719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52D7F5-9782-711C-6662-065DC532DE5E}"/>
                </a:ext>
              </a:extLst>
            </p:cNvPr>
            <p:cNvSpPr txBox="1"/>
            <p:nvPr/>
          </p:nvSpPr>
          <p:spPr>
            <a:xfrm>
              <a:off x="505476" y="8951401"/>
              <a:ext cx="738178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B4E2"/>
              </a:solidFill>
            </a:ln>
          </p:spPr>
          <p:txBody>
            <a:bodyPr wrap="square" rtlCol="0">
              <a:spAutoFit/>
            </a:bodyPr>
            <a:lstStyle/>
            <a:p>
              <a:pPr marL="984250"/>
              <a:r>
                <a:rPr lang="en-US" dirty="0"/>
                <a:t> Systems that were High Quality </a:t>
              </a:r>
              <a:r>
                <a:rPr lang="en-US" b="1" dirty="0"/>
                <a:t>User Interface Evaluated</a:t>
              </a:r>
              <a:r>
                <a:rPr lang="en-US" dirty="0"/>
                <a:t> (6/21)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85681E-68B6-F3CA-A8D4-D8C2FB29E6A9}"/>
                </a:ext>
              </a:extLst>
            </p:cNvPr>
            <p:cNvSpPr txBox="1"/>
            <p:nvPr/>
          </p:nvSpPr>
          <p:spPr>
            <a:xfrm>
              <a:off x="505476" y="8948769"/>
              <a:ext cx="977714" cy="369332"/>
            </a:xfrm>
            <a:prstGeom prst="rect">
              <a:avLst/>
            </a:prstGeom>
            <a:solidFill>
              <a:srgbClr val="8DB4E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QL n=6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196CDE2-F86C-9C04-760D-901472DB653E}"/>
              </a:ext>
            </a:extLst>
          </p:cNvPr>
          <p:cNvSpPr/>
          <p:nvPr/>
        </p:nvSpPr>
        <p:spPr>
          <a:xfrm>
            <a:off x="651850" y="2562980"/>
            <a:ext cx="17674250" cy="436909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EF2A8043-C1AC-BF82-3566-26692FDFAB1F}"/>
              </a:ext>
            </a:extLst>
          </p:cNvPr>
          <p:cNvSpPr/>
          <p:nvPr/>
        </p:nvSpPr>
        <p:spPr>
          <a:xfrm>
            <a:off x="5585008" y="1963530"/>
            <a:ext cx="9280942" cy="4932065"/>
          </a:xfrm>
          <a:prstGeom prst="foldedCorne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540000" bIns="0" rtlCol="0" anchor="ctr"/>
          <a:lstStyle/>
          <a:p>
            <a:r>
              <a:rPr lang="en-AU" sz="2400" dirty="0">
                <a:solidFill>
                  <a:schemeClr val="tx1"/>
                </a:solidFill>
              </a:rPr>
              <a:t>What level of explainable information (xAI) should we present?</a:t>
            </a:r>
          </a:p>
          <a:p>
            <a:endParaRPr lang="en-AU" sz="2400" dirty="0">
              <a:solidFill>
                <a:schemeClr val="tx1"/>
              </a:solidFill>
            </a:endParaRPr>
          </a:p>
          <a:p>
            <a:pPr marL="1117600"/>
            <a:r>
              <a:rPr lang="en-AU" sz="2400" dirty="0">
                <a:solidFill>
                  <a:schemeClr val="tx1"/>
                </a:solidFill>
              </a:rPr>
              <a:t>patient-specific details / threshold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patient similarity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feature-based information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metrics of model confidence</a:t>
            </a:r>
            <a:br>
              <a:rPr lang="en-AU" sz="2400" dirty="0">
                <a:solidFill>
                  <a:schemeClr val="tx1"/>
                </a:solidFill>
              </a:rPr>
            </a:br>
            <a:r>
              <a:rPr lang="en-AU" sz="2400" dirty="0">
                <a:solidFill>
                  <a:schemeClr val="tx1"/>
                </a:solidFill>
              </a:rPr>
              <a:t>model performance evidence from validation studies</a:t>
            </a:r>
          </a:p>
          <a:p>
            <a:pPr marL="804863"/>
            <a:endParaRPr lang="en-AU" sz="2400" dirty="0">
              <a:solidFill>
                <a:schemeClr val="tx1"/>
              </a:solidFill>
            </a:endParaRPr>
          </a:p>
          <a:p>
            <a:pPr marL="7938"/>
            <a:r>
              <a:rPr lang="en-AU" sz="2400" i="1" dirty="0">
                <a:solidFill>
                  <a:schemeClr val="tx1"/>
                </a:solidFill>
              </a:rPr>
              <a:t>To </a:t>
            </a:r>
            <a:r>
              <a:rPr lang="en-AU" sz="2400" b="1" i="1" dirty="0">
                <a:solidFill>
                  <a:schemeClr val="tx1"/>
                </a:solidFill>
              </a:rPr>
              <a:t>complement </a:t>
            </a:r>
            <a:r>
              <a:rPr lang="en-AU" sz="2400" i="1" dirty="0">
                <a:solidFill>
                  <a:schemeClr val="tx1"/>
                </a:solidFill>
              </a:rPr>
              <a:t>or </a:t>
            </a:r>
            <a:r>
              <a:rPr lang="en-AU" sz="2400" b="1" i="1" dirty="0">
                <a:solidFill>
                  <a:schemeClr val="tx1"/>
                </a:solidFill>
              </a:rPr>
              <a:t>challenge </a:t>
            </a:r>
            <a:r>
              <a:rPr lang="en-AU" sz="2400" i="1" dirty="0">
                <a:solidFill>
                  <a:schemeClr val="tx1"/>
                </a:solidFill>
              </a:rPr>
              <a:t>clinician’s reasoning</a:t>
            </a:r>
            <a:r>
              <a:rPr lang="en-AU" sz="2400" b="1" i="1" dirty="0">
                <a:solidFill>
                  <a:schemeClr val="tx1"/>
                </a:solidFill>
              </a:rPr>
              <a:t> </a:t>
            </a:r>
            <a:r>
              <a:rPr lang="en-AU" sz="2400" i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17" descr="Pyramid with levels with solid fill">
            <a:extLst>
              <a:ext uri="{FF2B5EF4-FFF2-40B4-BE49-F238E27FC236}">
                <a16:creationId xmlns:a16="http://schemas.microsoft.com/office/drawing/2014/main" id="{49A15D0C-09AE-9812-07FB-7D477BEDB560}"/>
              </a:ext>
            </a:extLst>
          </p:cNvPr>
          <p:cNvSpPr/>
          <p:nvPr/>
        </p:nvSpPr>
        <p:spPr>
          <a:xfrm>
            <a:off x="5715000" y="3652348"/>
            <a:ext cx="1143000" cy="955867"/>
          </a:xfrm>
          <a:prstGeom prst="rect">
            <a:avLst/>
          </a:pr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6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850F8-75FC-09FE-2AAF-3BCB2C2A4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E90A6FAD-0524-D6C6-D9D1-5E3C58586FDD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07419878-F797-DC1C-BB82-3C52E7F693E0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3836EA8-DC8F-0609-CFDB-7CCEF19B8464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E7669E25-0893-A898-C97C-0D1F3259295B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65E634F7-78E5-C45D-1C98-1D451F7C9BCB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0A5A284-52E8-24B9-A5C2-FCE90BC61F08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7CEE0A8F-A294-D8D0-778C-5A276B3571A3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F1F87E00-EA46-95A9-5BB8-281EEDD6E25A}"/>
              </a:ext>
            </a:extLst>
          </p:cNvPr>
          <p:cNvSpPr txBox="1"/>
          <p:nvPr/>
        </p:nvSpPr>
        <p:spPr>
          <a:xfrm>
            <a:off x="1028700" y="866774"/>
            <a:ext cx="164973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38" indent="-7938"/>
            <a:r>
              <a:rPr lang="en-AU" sz="4400" dirty="0">
                <a:solidFill>
                  <a:srgbClr val="7030A0"/>
                </a:solidFill>
              </a:rPr>
              <a:t>So what?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B1F6078D-5CEE-CB59-DB31-958F4E096FA8}"/>
              </a:ext>
            </a:extLst>
          </p:cNvPr>
          <p:cNvSpPr/>
          <p:nvPr/>
        </p:nvSpPr>
        <p:spPr>
          <a:xfrm>
            <a:off x="1981200" y="2933700"/>
            <a:ext cx="14325600" cy="4237824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0" rIns="936000" bIns="0" rtlCol="0" anchor="ctr"/>
          <a:lstStyle/>
          <a:p>
            <a:r>
              <a:rPr lang="en-AU" sz="4000" b="1" dirty="0"/>
              <a:t>Personalisation and Drill-down information:</a:t>
            </a:r>
            <a:r>
              <a:rPr lang="en-AU" sz="4000" dirty="0"/>
              <a:t> </a:t>
            </a:r>
          </a:p>
          <a:p>
            <a:pPr marL="1069975"/>
            <a:r>
              <a:rPr lang="en-AU" sz="4000" dirty="0"/>
              <a:t>Allow UI tailoring to clinician needs: moving from a general overview to progressively more detailed and specific levels as they need more information.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8620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403E7-232E-CCB9-30E6-2A6F57FF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BC1225F-FC06-C15A-2BB0-90B76FD0266D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01393EF-3549-F2F4-B085-F1FA4EBEC409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7A9D6F0A-358D-80ED-F05F-8918A3777658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0262C1DD-BF6E-0059-9E59-7A6004193556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7314B5DA-9B95-853F-3E29-B0B8F6FBCAB8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A728FF0-C5AA-B6C8-0A2C-CA35DD04C15D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3348B71E-88AB-A7DD-B422-7A414A183A98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183FCDE5-5FD2-C295-D4A5-0A7A4C3E63AA}"/>
              </a:ext>
            </a:extLst>
          </p:cNvPr>
          <p:cNvSpPr txBox="1"/>
          <p:nvPr/>
        </p:nvSpPr>
        <p:spPr>
          <a:xfrm>
            <a:off x="1028700" y="866775"/>
            <a:ext cx="168021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63688" indent="-1563688"/>
            <a:r>
              <a:rPr lang="en-AU" sz="4400" dirty="0">
                <a:solidFill>
                  <a:srgbClr val="7030A0"/>
                </a:solidFill>
              </a:rPr>
              <a:t>RQ-4 - When are </a:t>
            </a:r>
            <a:r>
              <a:rPr lang="en-AU" sz="4400" b="1" dirty="0">
                <a:solidFill>
                  <a:srgbClr val="7030A0"/>
                </a:solidFill>
              </a:rPr>
              <a:t>interactive</a:t>
            </a:r>
            <a:r>
              <a:rPr lang="en-AU" sz="4400" dirty="0">
                <a:solidFill>
                  <a:srgbClr val="7030A0"/>
                </a:solidFill>
              </a:rPr>
              <a:t>, rather than static, visualisations used and what is their purpose and value?</a:t>
            </a:r>
          </a:p>
          <a:p>
            <a:pPr marL="1155700" indent="-1155700"/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23584E-17CB-599F-92FE-33786CCA7B80}"/>
              </a:ext>
            </a:extLst>
          </p:cNvPr>
          <p:cNvGrpSpPr/>
          <p:nvPr/>
        </p:nvGrpSpPr>
        <p:grpSpPr>
          <a:xfrm>
            <a:off x="1943097" y="3171405"/>
            <a:ext cx="14401802" cy="3572295"/>
            <a:chOff x="1529999" y="2628899"/>
            <a:chExt cx="15156000" cy="460342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D4F1D11-AFE1-0720-3093-A4277484B6B6}"/>
                </a:ext>
              </a:extLst>
            </p:cNvPr>
            <p:cNvGrpSpPr/>
            <p:nvPr/>
          </p:nvGrpSpPr>
          <p:grpSpPr>
            <a:xfrm>
              <a:off x="1529999" y="2628899"/>
              <a:ext cx="15156000" cy="4603421"/>
              <a:chOff x="363795" y="1730476"/>
              <a:chExt cx="9587740" cy="1986556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843F3E0-1A98-25D5-4344-16954C233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795" y="1730476"/>
                <a:ext cx="9587740" cy="331284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BCF27AA-F52E-3119-6AD5-78B550071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01" y="2179719"/>
                <a:ext cx="9564391" cy="1537313"/>
              </a:xfrm>
              <a:prstGeom prst="rect">
                <a:avLst/>
              </a:prstGeom>
            </p:spPr>
          </p:pic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C987115-0BA4-550A-3DEB-CFC6388FE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3804" y="3392333"/>
              <a:ext cx="15102000" cy="30336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08734C-4505-1D7E-A153-7CC56522EFE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2000" y="3438000"/>
              <a:ext cx="2394000" cy="234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CA2153-5EA9-3C7A-3DF4-EE173E599E18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49" name="Freeform 2">
              <a:extLst>
                <a:ext uri="{FF2B5EF4-FFF2-40B4-BE49-F238E27FC236}">
                  <a16:creationId xmlns:a16="http://schemas.microsoft.com/office/drawing/2014/main" id="{241238FB-0A61-726A-0FC9-5C156F328875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50" name="Picture 49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409980FE-665E-3C46-5DDC-581E9173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87ACFB8-476F-382C-41F2-E9441FF76686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B6A600E-6A5F-D2A4-302D-D5EA7BA59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7A6FC4B-2DBE-D753-2192-4FB5E4B6C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C14412E-BE68-0203-8CAA-FC9AF313C670}"/>
              </a:ext>
            </a:extLst>
          </p:cNvPr>
          <p:cNvGrpSpPr/>
          <p:nvPr/>
        </p:nvGrpSpPr>
        <p:grpSpPr>
          <a:xfrm>
            <a:off x="7467600" y="2689208"/>
            <a:ext cx="7381783" cy="371964"/>
            <a:chOff x="505476" y="8948769"/>
            <a:chExt cx="7381783" cy="37196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6F2AD-F125-596C-33D7-5BB3F66914D9}"/>
                </a:ext>
              </a:extLst>
            </p:cNvPr>
            <p:cNvSpPr txBox="1"/>
            <p:nvPr/>
          </p:nvSpPr>
          <p:spPr>
            <a:xfrm>
              <a:off x="505476" y="8951401"/>
              <a:ext cx="738178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B4E2"/>
              </a:solidFill>
            </a:ln>
          </p:spPr>
          <p:txBody>
            <a:bodyPr wrap="square" rtlCol="0">
              <a:spAutoFit/>
            </a:bodyPr>
            <a:lstStyle/>
            <a:p>
              <a:pPr marL="984250"/>
              <a:r>
                <a:rPr lang="en-US" dirty="0"/>
                <a:t> Systems that were High Quality </a:t>
              </a:r>
              <a:r>
                <a:rPr lang="en-US" b="1" dirty="0"/>
                <a:t>User Interface Evaluated</a:t>
              </a:r>
              <a:r>
                <a:rPr lang="en-US" dirty="0"/>
                <a:t> (6/21)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971516A-0FA4-A762-7F2D-1764290FE888}"/>
                </a:ext>
              </a:extLst>
            </p:cNvPr>
            <p:cNvSpPr txBox="1"/>
            <p:nvPr/>
          </p:nvSpPr>
          <p:spPr>
            <a:xfrm>
              <a:off x="505476" y="8948769"/>
              <a:ext cx="977714" cy="369332"/>
            </a:xfrm>
            <a:prstGeom prst="rect">
              <a:avLst/>
            </a:prstGeom>
            <a:solidFill>
              <a:srgbClr val="8DB4E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QL n=6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171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4FE10-424A-DD94-932B-5263EC6DB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9FB94F-A7D3-D0B6-0BBF-E24FB3A77A3F}"/>
              </a:ext>
            </a:extLst>
          </p:cNvPr>
          <p:cNvGrpSpPr/>
          <p:nvPr/>
        </p:nvGrpSpPr>
        <p:grpSpPr>
          <a:xfrm>
            <a:off x="1943097" y="3171405"/>
            <a:ext cx="14401802" cy="3572295"/>
            <a:chOff x="1529999" y="2628899"/>
            <a:chExt cx="15156000" cy="46034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DDC38DF-0CA9-246A-929E-6D3F1A550272}"/>
                </a:ext>
              </a:extLst>
            </p:cNvPr>
            <p:cNvGrpSpPr/>
            <p:nvPr/>
          </p:nvGrpSpPr>
          <p:grpSpPr>
            <a:xfrm>
              <a:off x="1529999" y="2628899"/>
              <a:ext cx="15156000" cy="4603421"/>
              <a:chOff x="363795" y="1730476"/>
              <a:chExt cx="9587740" cy="198655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17D7659-A7DA-EF10-17F4-0E0A3E30D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795" y="1730476"/>
                <a:ext cx="9587740" cy="33128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A91163E-ACDB-F963-13D0-29614ACEB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01" y="2179719"/>
                <a:ext cx="9564391" cy="1537313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A624688-A2DF-1D8F-0B27-AD23E52F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3804" y="3392333"/>
              <a:ext cx="15102000" cy="30336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C21F3D8-9F3A-5F48-FE70-EB1A8923680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2000" y="3438000"/>
              <a:ext cx="2394000" cy="234000"/>
            </a:xfrm>
            <a:prstGeom prst="rect">
              <a:avLst/>
            </a:prstGeom>
          </p:spPr>
        </p:pic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1EEF5FE-96CE-0F4D-969F-FDD5270AE9A0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9E3C74B-F9B3-BD2C-6318-7191B43E2F5C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BE7D9C87-73AF-DD06-FFC1-C71E7EF3BD54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D586EC97-FC05-9D9E-4155-29170C61E8C9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195AEB3B-CB75-463F-9D14-4248280BDFED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7BE4A44-D361-72AD-BAE7-2DAA5F22430B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69C9DDF3-00BC-9481-DFD8-38A9544274EE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BEEF87FE-EDBC-5C71-682F-6DF85ED372AA}"/>
              </a:ext>
            </a:extLst>
          </p:cNvPr>
          <p:cNvSpPr txBox="1"/>
          <p:nvPr/>
        </p:nvSpPr>
        <p:spPr>
          <a:xfrm>
            <a:off x="1028700" y="866775"/>
            <a:ext cx="168021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63688" indent="-1563688"/>
            <a:r>
              <a:rPr lang="en-AU" sz="4400" dirty="0">
                <a:solidFill>
                  <a:srgbClr val="7030A0"/>
                </a:solidFill>
              </a:rPr>
              <a:t>RQ-4 - When are </a:t>
            </a:r>
            <a:r>
              <a:rPr lang="en-AU" sz="4400" b="1" dirty="0">
                <a:solidFill>
                  <a:srgbClr val="7030A0"/>
                </a:solidFill>
              </a:rPr>
              <a:t>interactive</a:t>
            </a:r>
            <a:r>
              <a:rPr lang="en-AU" sz="4400" dirty="0">
                <a:solidFill>
                  <a:srgbClr val="7030A0"/>
                </a:solidFill>
              </a:rPr>
              <a:t>, rather than static, visualisations used and what is their purpose and value?</a:t>
            </a:r>
          </a:p>
          <a:p>
            <a:pPr marL="1155700" indent="-1155700"/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EB084D92-8F4F-6748-3BB2-1A3B063AFA31}"/>
              </a:ext>
            </a:extLst>
          </p:cNvPr>
          <p:cNvSpPr/>
          <p:nvPr/>
        </p:nvSpPr>
        <p:spPr>
          <a:xfrm>
            <a:off x="5953124" y="2459416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Critical thinking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CC830-A76E-9BB3-C551-F8DE85E677CE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65FC0A8D-506A-7E1C-1DC8-C6A84A1B30BD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17" name="Picture 16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9D4A2CD2-266F-1283-1B65-2693CAAF9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F54391-9938-9B22-5200-8856929A44BF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3C701E9-AEFC-0C93-7AA7-586C82634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F2EE413-A493-7D0D-56D2-6814BB893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8227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7E2A5-8156-392D-C5AF-53220316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D69CC60-7142-E8F8-3408-235CE7263E86}"/>
              </a:ext>
            </a:extLst>
          </p:cNvPr>
          <p:cNvGrpSpPr/>
          <p:nvPr/>
        </p:nvGrpSpPr>
        <p:grpSpPr>
          <a:xfrm>
            <a:off x="1943097" y="3171405"/>
            <a:ext cx="14401802" cy="3572295"/>
            <a:chOff x="1529999" y="2628899"/>
            <a:chExt cx="15156000" cy="46034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CE2A15-3677-D1C0-5ECF-C3C03EA0BF7E}"/>
                </a:ext>
              </a:extLst>
            </p:cNvPr>
            <p:cNvGrpSpPr/>
            <p:nvPr/>
          </p:nvGrpSpPr>
          <p:grpSpPr>
            <a:xfrm>
              <a:off x="1529999" y="2628899"/>
              <a:ext cx="15156000" cy="4603421"/>
              <a:chOff x="363795" y="1730476"/>
              <a:chExt cx="9587740" cy="198655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28C19DC-45C1-A8DD-ED6E-5D3F1056C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795" y="1730476"/>
                <a:ext cx="9587740" cy="33128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59449E0-BF0A-964F-00F5-147FDA139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01" y="2179719"/>
                <a:ext cx="9564391" cy="1537313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33C8ADA-CBA6-43C4-E20C-C900E0B1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3804" y="3392333"/>
              <a:ext cx="15102000" cy="30336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301563C-413B-0B5F-015E-3A1F3FA0FC5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2000" y="3438000"/>
              <a:ext cx="2394000" cy="234000"/>
            </a:xfrm>
            <a:prstGeom prst="rect">
              <a:avLst/>
            </a:prstGeom>
          </p:spPr>
        </p:pic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F1C2EE4-1D64-72B1-39AD-8529BC163682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6B48105-2991-2931-32F0-F6786A421292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45C5DCE2-00A7-C737-EC58-FDE430311DDE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84CF261C-8D73-162A-89A2-60AE7757178F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216A2C4C-43AD-82DA-6A22-77643B7BEABD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F422EED-F224-9742-0A86-919741A60140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0E5D7171-4BCB-612E-13A2-601195DE54B7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DA7B4482-C6B9-5941-433D-BD320D4B0C4B}"/>
              </a:ext>
            </a:extLst>
          </p:cNvPr>
          <p:cNvSpPr txBox="1"/>
          <p:nvPr/>
        </p:nvSpPr>
        <p:spPr>
          <a:xfrm>
            <a:off x="1028700" y="866775"/>
            <a:ext cx="168021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63688" indent="-1563688"/>
            <a:r>
              <a:rPr lang="en-AU" sz="4400" dirty="0">
                <a:solidFill>
                  <a:srgbClr val="7030A0"/>
                </a:solidFill>
              </a:rPr>
              <a:t>RQ-4 - When are </a:t>
            </a:r>
            <a:r>
              <a:rPr lang="en-AU" sz="4400" b="1" dirty="0">
                <a:solidFill>
                  <a:srgbClr val="7030A0"/>
                </a:solidFill>
              </a:rPr>
              <a:t>interactive</a:t>
            </a:r>
            <a:r>
              <a:rPr lang="en-AU" sz="4400" dirty="0">
                <a:solidFill>
                  <a:srgbClr val="7030A0"/>
                </a:solidFill>
              </a:rPr>
              <a:t>, rather than static, visualisations used and what is their purpose and value?</a:t>
            </a:r>
          </a:p>
          <a:p>
            <a:pPr marL="1155700" indent="-1155700"/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E20053-A331-9084-195D-133482F11974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DC698BB9-088F-89B6-CE38-4358016CE771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14" name="Picture 13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64F7C5EF-7E46-B7C2-D6E0-CCAB2E69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5A7DD03-DF45-F53E-72C1-FE541F80C195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23BA01E-2AA9-1C53-3DA5-8D0A6AD64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CB6C481-47EF-7170-ECF2-5D3C0C51F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sp>
        <p:nvSpPr>
          <p:cNvPr id="20" name="Folded Corner 19">
            <a:extLst>
              <a:ext uri="{FF2B5EF4-FFF2-40B4-BE49-F238E27FC236}">
                <a16:creationId xmlns:a16="http://schemas.microsoft.com/office/drawing/2014/main" id="{FCE73CB0-08B4-4048-E435-7119B6E99E97}"/>
              </a:ext>
            </a:extLst>
          </p:cNvPr>
          <p:cNvSpPr/>
          <p:nvPr/>
        </p:nvSpPr>
        <p:spPr>
          <a:xfrm>
            <a:off x="5953124" y="2459416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Critical thinking</a:t>
            </a:r>
          </a:p>
        </p:txBody>
      </p:sp>
      <p:sp>
        <p:nvSpPr>
          <p:cNvPr id="21" name="Folded Corner 20">
            <a:extLst>
              <a:ext uri="{FF2B5EF4-FFF2-40B4-BE49-F238E27FC236}">
                <a16:creationId xmlns:a16="http://schemas.microsoft.com/office/drawing/2014/main" id="{11FB790A-4FEE-A11D-F5E6-C2575CD32AFA}"/>
              </a:ext>
            </a:extLst>
          </p:cNvPr>
          <p:cNvSpPr/>
          <p:nvPr/>
        </p:nvSpPr>
        <p:spPr>
          <a:xfrm>
            <a:off x="6996112" y="4712661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Supporting System</a:t>
            </a:r>
          </a:p>
        </p:txBody>
      </p:sp>
    </p:spTree>
    <p:extLst>
      <p:ext uri="{BB962C8B-B14F-4D97-AF65-F5344CB8AC3E}">
        <p14:creationId xmlns:p14="http://schemas.microsoft.com/office/powerpoint/2010/main" val="37995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96AB6-5FC7-4127-2CBD-2D68D8458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B418E6C8-9B32-F621-B8A7-699905B57EAA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1C2F9DA-EA8A-7A22-A28B-BE9D8E775A41}"/>
              </a:ext>
            </a:extLst>
          </p:cNvPr>
          <p:cNvSpPr txBox="1"/>
          <p:nvPr/>
        </p:nvSpPr>
        <p:spPr>
          <a:xfrm>
            <a:off x="1028699" y="866775"/>
            <a:ext cx="16744991" cy="959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3"/>
              </a:lnSpc>
            </a:pPr>
            <a:r>
              <a:rPr lang="en-US" sz="5652" dirty="0">
                <a:solidFill>
                  <a:schemeClr val="accent4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AI in Healthcare: model development and evaluation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A432651-2AFE-C41D-C08D-A5B37CDF0B11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DC39EFB1-43DC-8841-F2BD-9C6837D68C7C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A4B0A9A3-96B2-40B1-D3B2-D532FA097565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B2FB968F-33F5-480B-C726-5C7A6602CA4A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7E0A264-92D7-4D8C-3041-979838A4E326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C9FC5982-C5FC-8A2A-D618-923E0C5D6BEF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3618CE7F-3686-45EE-574C-DC2C317ED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593" y="2552700"/>
            <a:ext cx="914400" cy="914400"/>
          </a:xfrm>
          <a:prstGeom prst="rect">
            <a:avLst/>
          </a:prstGeom>
        </p:spPr>
      </p:pic>
      <p:pic>
        <p:nvPicPr>
          <p:cNvPr id="18" name="Graphic 17" descr="Books with solid fill">
            <a:extLst>
              <a:ext uri="{FF2B5EF4-FFF2-40B4-BE49-F238E27FC236}">
                <a16:creationId xmlns:a16="http://schemas.microsoft.com/office/drawing/2014/main" id="{9A957649-6951-8FB0-D893-F5D4856A5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6518" y="6573163"/>
            <a:ext cx="914400" cy="914400"/>
          </a:xfrm>
          <a:prstGeom prst="rect">
            <a:avLst/>
          </a:prstGeom>
        </p:spPr>
      </p:pic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922699ED-B7FD-C136-83A6-67FFAB2B5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7393" y="6234524"/>
            <a:ext cx="914400" cy="914400"/>
          </a:xfrm>
          <a:prstGeom prst="rect">
            <a:avLst/>
          </a:prstGeom>
        </p:spPr>
      </p:pic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7DCCAFCC-C059-060D-D086-D13D0D0B07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9318" y="3486805"/>
            <a:ext cx="914400" cy="914400"/>
          </a:xfrm>
          <a:prstGeom prst="rect">
            <a:avLst/>
          </a:prstGeom>
        </p:spPr>
      </p:pic>
      <p:pic>
        <p:nvPicPr>
          <p:cNvPr id="25" name="Graphic 24" descr="Document with solid fill">
            <a:extLst>
              <a:ext uri="{FF2B5EF4-FFF2-40B4-BE49-F238E27FC236}">
                <a16:creationId xmlns:a16="http://schemas.microsoft.com/office/drawing/2014/main" id="{FE071CAD-156B-EEB5-B149-0B34BF6331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557" y="6057900"/>
            <a:ext cx="914400" cy="914400"/>
          </a:xfrm>
          <a:prstGeom prst="rect">
            <a:avLst/>
          </a:prstGeom>
        </p:spPr>
      </p:pic>
      <p:pic>
        <p:nvPicPr>
          <p:cNvPr id="26" name="Graphic 25" descr="Document with solid fill">
            <a:extLst>
              <a:ext uri="{FF2B5EF4-FFF2-40B4-BE49-F238E27FC236}">
                <a16:creationId xmlns:a16="http://schemas.microsoft.com/office/drawing/2014/main" id="{57FDC8E3-401A-A99C-235D-31F61AECA0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5400" y="2933075"/>
            <a:ext cx="914400" cy="914400"/>
          </a:xfrm>
          <a:prstGeom prst="rect">
            <a:avLst/>
          </a:prstGeom>
        </p:spPr>
      </p:pic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655B9BE8-9156-C5AD-2514-22C139E14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3161" y="4010025"/>
            <a:ext cx="914400" cy="914400"/>
          </a:xfrm>
          <a:prstGeom prst="rect">
            <a:avLst/>
          </a:prstGeom>
        </p:spPr>
      </p:pic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AB730DD9-703E-D16D-C86D-CAA231808C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1593" y="3937326"/>
            <a:ext cx="914400" cy="914400"/>
          </a:xfrm>
          <a:prstGeom prst="rect">
            <a:avLst/>
          </a:prstGeom>
        </p:spPr>
      </p:pic>
      <p:pic>
        <p:nvPicPr>
          <p:cNvPr id="29" name="Graphic 28" descr="Document with solid fill">
            <a:extLst>
              <a:ext uri="{FF2B5EF4-FFF2-40B4-BE49-F238E27FC236}">
                <a16:creationId xmlns:a16="http://schemas.microsoft.com/office/drawing/2014/main" id="{53D086DD-B858-CA77-B6F0-B99A14071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5961" y="4908813"/>
            <a:ext cx="914400" cy="914400"/>
          </a:xfrm>
          <a:prstGeom prst="rect">
            <a:avLst/>
          </a:prstGeom>
        </p:spPr>
      </p:pic>
      <p:pic>
        <p:nvPicPr>
          <p:cNvPr id="30" name="Graphic 29" descr="Document with solid fill">
            <a:extLst>
              <a:ext uri="{FF2B5EF4-FFF2-40B4-BE49-F238E27FC236}">
                <a16:creationId xmlns:a16="http://schemas.microsoft.com/office/drawing/2014/main" id="{A116383B-8045-0E6D-DA81-5304F21BAA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4937541"/>
            <a:ext cx="914400" cy="91440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1C83887B-CB14-1468-03F2-619522CBE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0746" y="2908112"/>
            <a:ext cx="914400" cy="914400"/>
          </a:xfrm>
          <a:prstGeom prst="rect">
            <a:avLst/>
          </a:prstGeom>
        </p:spPr>
      </p:pic>
      <p:pic>
        <p:nvPicPr>
          <p:cNvPr id="32" name="Graphic 31" descr="Document with solid fill">
            <a:extLst>
              <a:ext uri="{FF2B5EF4-FFF2-40B4-BE49-F238E27FC236}">
                <a16:creationId xmlns:a16="http://schemas.microsoft.com/office/drawing/2014/main" id="{7ECF8C9C-9081-33AE-5F92-047FB9B0D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2024" y="3818584"/>
            <a:ext cx="914400" cy="914400"/>
          </a:xfrm>
          <a:prstGeom prst="rect">
            <a:avLst/>
          </a:prstGeom>
        </p:spPr>
      </p:pic>
      <p:pic>
        <p:nvPicPr>
          <p:cNvPr id="33" name="Graphic 32" descr="Document with solid fill">
            <a:extLst>
              <a:ext uri="{FF2B5EF4-FFF2-40B4-BE49-F238E27FC236}">
                <a16:creationId xmlns:a16="http://schemas.microsoft.com/office/drawing/2014/main" id="{159B8002-273A-259E-716B-20E082F418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43425" y="5669539"/>
            <a:ext cx="914400" cy="914400"/>
          </a:xfrm>
          <a:prstGeom prst="rect">
            <a:avLst/>
          </a:prstGeom>
        </p:spPr>
      </p:pic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A8FC1B5F-DD3A-F088-9917-88C5CAF5D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4439" y="3191349"/>
            <a:ext cx="914400" cy="914400"/>
          </a:xfrm>
          <a:prstGeom prst="rect">
            <a:avLst/>
          </a:prstGeom>
        </p:spPr>
      </p:pic>
      <p:pic>
        <p:nvPicPr>
          <p:cNvPr id="35" name="Graphic 34" descr="Document with solid fill">
            <a:extLst>
              <a:ext uri="{FF2B5EF4-FFF2-40B4-BE49-F238E27FC236}">
                <a16:creationId xmlns:a16="http://schemas.microsoft.com/office/drawing/2014/main" id="{7824FECB-8B2B-871F-878D-7A454E52C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1225" y="4572336"/>
            <a:ext cx="914400" cy="914400"/>
          </a:xfrm>
          <a:prstGeom prst="rect">
            <a:avLst/>
          </a:prstGeom>
        </p:spPr>
      </p:pic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01D63138-1DB7-85B5-AD09-8D1DFD4293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4825" y="4395151"/>
            <a:ext cx="914400" cy="914400"/>
          </a:xfrm>
          <a:prstGeom prst="rect">
            <a:avLst/>
          </a:prstGeom>
        </p:spPr>
      </p:pic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D26F5D44-E6F2-6FC9-7054-8E09430BC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5368" y="5223062"/>
            <a:ext cx="914400" cy="914400"/>
          </a:xfrm>
          <a:prstGeom prst="rect">
            <a:avLst/>
          </a:prstGeom>
        </p:spPr>
      </p:pic>
      <p:pic>
        <p:nvPicPr>
          <p:cNvPr id="38" name="Graphic 37" descr="Document with solid fill">
            <a:extLst>
              <a:ext uri="{FF2B5EF4-FFF2-40B4-BE49-F238E27FC236}">
                <a16:creationId xmlns:a16="http://schemas.microsoft.com/office/drawing/2014/main" id="{521E0A57-5071-5948-6B38-85A0D198F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450" y="5478092"/>
            <a:ext cx="914400" cy="914400"/>
          </a:xfrm>
          <a:prstGeom prst="rect">
            <a:avLst/>
          </a:prstGeom>
        </p:spPr>
      </p:pic>
      <p:pic>
        <p:nvPicPr>
          <p:cNvPr id="39" name="Graphic 38" descr="Document with solid fill">
            <a:extLst>
              <a:ext uri="{FF2B5EF4-FFF2-40B4-BE49-F238E27FC236}">
                <a16:creationId xmlns:a16="http://schemas.microsoft.com/office/drawing/2014/main" id="{821EF3A3-EF38-F43D-8A3B-DE217A257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0482" y="3809865"/>
            <a:ext cx="914400" cy="914400"/>
          </a:xfrm>
          <a:prstGeom prst="rect">
            <a:avLst/>
          </a:prstGeom>
        </p:spPr>
      </p:pic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DCA617CE-44CF-09E7-32C3-AB100F329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297" y="5124652"/>
            <a:ext cx="914400" cy="914400"/>
          </a:xfrm>
          <a:prstGeom prst="rect">
            <a:avLst/>
          </a:prstGeom>
        </p:spPr>
      </p:pic>
      <p:pic>
        <p:nvPicPr>
          <p:cNvPr id="41" name="Graphic 40" descr="Document with solid fill">
            <a:extLst>
              <a:ext uri="{FF2B5EF4-FFF2-40B4-BE49-F238E27FC236}">
                <a16:creationId xmlns:a16="http://schemas.microsoft.com/office/drawing/2014/main" id="{9CB22BDB-B67B-20F9-F73D-93CBA0590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6682" y="6287826"/>
            <a:ext cx="914400" cy="914400"/>
          </a:xfrm>
          <a:prstGeom prst="rect">
            <a:avLst/>
          </a:prstGeom>
        </p:spPr>
      </p:pic>
      <p:pic>
        <p:nvPicPr>
          <p:cNvPr id="42" name="Graphic 41" descr="Document with solid fill">
            <a:extLst>
              <a:ext uri="{FF2B5EF4-FFF2-40B4-BE49-F238E27FC236}">
                <a16:creationId xmlns:a16="http://schemas.microsoft.com/office/drawing/2014/main" id="{89F0D4AD-6AA6-1069-C290-CD1F6558FB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96025" y="3456302"/>
            <a:ext cx="914400" cy="914400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0D5D5610-4EA7-0BE3-5CF7-44C7D12B19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7825" y="2676965"/>
            <a:ext cx="914400" cy="914400"/>
          </a:xfrm>
          <a:prstGeom prst="rect">
            <a:avLst/>
          </a:prstGeom>
        </p:spPr>
      </p:pic>
      <p:pic>
        <p:nvPicPr>
          <p:cNvPr id="44" name="Graphic 43" descr="Document with solid fill">
            <a:extLst>
              <a:ext uri="{FF2B5EF4-FFF2-40B4-BE49-F238E27FC236}">
                <a16:creationId xmlns:a16="http://schemas.microsoft.com/office/drawing/2014/main" id="{1666D561-ABC2-5830-503C-AFB74EB6A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5625" y="4852351"/>
            <a:ext cx="914400" cy="914400"/>
          </a:xfrm>
          <a:prstGeom prst="rect">
            <a:avLst/>
          </a:prstGeom>
        </p:spPr>
      </p:pic>
      <p:pic>
        <p:nvPicPr>
          <p:cNvPr id="45" name="Graphic 44" descr="Document with solid fill">
            <a:extLst>
              <a:ext uri="{FF2B5EF4-FFF2-40B4-BE49-F238E27FC236}">
                <a16:creationId xmlns:a16="http://schemas.microsoft.com/office/drawing/2014/main" id="{29D8EE81-6A50-9EEC-D4BE-68F474BA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5" y="2465458"/>
            <a:ext cx="914400" cy="914400"/>
          </a:xfrm>
          <a:prstGeom prst="rect">
            <a:avLst/>
          </a:prstGeom>
        </p:spPr>
      </p:pic>
      <p:pic>
        <p:nvPicPr>
          <p:cNvPr id="46" name="Graphic 45" descr="Document with solid fill">
            <a:extLst>
              <a:ext uri="{FF2B5EF4-FFF2-40B4-BE49-F238E27FC236}">
                <a16:creationId xmlns:a16="http://schemas.microsoft.com/office/drawing/2014/main" id="{EB3B30F2-4845-E35A-AFB3-3EBC037C7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25" y="5754182"/>
            <a:ext cx="914400" cy="914400"/>
          </a:xfrm>
          <a:prstGeom prst="rect">
            <a:avLst/>
          </a:prstGeom>
        </p:spPr>
      </p:pic>
      <p:pic>
        <p:nvPicPr>
          <p:cNvPr id="47" name="Graphic 46" descr="Books with solid fill">
            <a:extLst>
              <a:ext uri="{FF2B5EF4-FFF2-40B4-BE49-F238E27FC236}">
                <a16:creationId xmlns:a16="http://schemas.microsoft.com/office/drawing/2014/main" id="{23C98A9E-ECEA-0835-54C8-2FEF4C33DC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71800" y="7353300"/>
            <a:ext cx="914400" cy="914400"/>
          </a:xfrm>
          <a:prstGeom prst="rect">
            <a:avLst/>
          </a:prstGeom>
        </p:spPr>
      </p:pic>
      <p:pic>
        <p:nvPicPr>
          <p:cNvPr id="48" name="Graphic 47" descr="Books with solid fill">
            <a:extLst>
              <a:ext uri="{FF2B5EF4-FFF2-40B4-BE49-F238E27FC236}">
                <a16:creationId xmlns:a16="http://schemas.microsoft.com/office/drawing/2014/main" id="{4D555684-D726-E469-8A50-9078717CCF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52675" y="7014661"/>
            <a:ext cx="914400" cy="914400"/>
          </a:xfrm>
          <a:prstGeom prst="rect">
            <a:avLst/>
          </a:prstGeom>
        </p:spPr>
      </p:pic>
      <p:pic>
        <p:nvPicPr>
          <p:cNvPr id="49" name="Graphic 48" descr="Books with solid fill">
            <a:extLst>
              <a:ext uri="{FF2B5EF4-FFF2-40B4-BE49-F238E27FC236}">
                <a16:creationId xmlns:a16="http://schemas.microsoft.com/office/drawing/2014/main" id="{C89D90B4-170B-ADF4-5EA2-107DD98ED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6775" y="6907755"/>
            <a:ext cx="914400" cy="914400"/>
          </a:xfrm>
          <a:prstGeom prst="rect">
            <a:avLst/>
          </a:prstGeom>
        </p:spPr>
      </p:pic>
      <p:pic>
        <p:nvPicPr>
          <p:cNvPr id="50" name="Graphic 49" descr="Books with solid fill">
            <a:extLst>
              <a:ext uri="{FF2B5EF4-FFF2-40B4-BE49-F238E27FC236}">
                <a16:creationId xmlns:a16="http://schemas.microsoft.com/office/drawing/2014/main" id="{7E1CAF80-05C5-2FDF-86B8-EB3312D0F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57650" y="6569116"/>
            <a:ext cx="914400" cy="914400"/>
          </a:xfrm>
          <a:prstGeom prst="rect">
            <a:avLst/>
          </a:prstGeom>
        </p:spPr>
      </p:pic>
      <p:pic>
        <p:nvPicPr>
          <p:cNvPr id="51" name="Graphic 50" descr="Books with solid fill">
            <a:extLst>
              <a:ext uri="{FF2B5EF4-FFF2-40B4-BE49-F238E27FC236}">
                <a16:creationId xmlns:a16="http://schemas.microsoft.com/office/drawing/2014/main" id="{47F3EC51-1C55-271F-AAA4-7176DC5DA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6475" y="6803089"/>
            <a:ext cx="914400" cy="914400"/>
          </a:xfrm>
          <a:prstGeom prst="rect">
            <a:avLst/>
          </a:prstGeom>
        </p:spPr>
      </p:pic>
      <p:pic>
        <p:nvPicPr>
          <p:cNvPr id="52" name="Graphic 51" descr="Books with solid fill">
            <a:extLst>
              <a:ext uri="{FF2B5EF4-FFF2-40B4-BE49-F238E27FC236}">
                <a16:creationId xmlns:a16="http://schemas.microsoft.com/office/drawing/2014/main" id="{07BD36D1-1A1E-F4FF-1471-F23484B54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350" y="6464450"/>
            <a:ext cx="914400" cy="914400"/>
          </a:xfrm>
          <a:prstGeom prst="rect">
            <a:avLst/>
          </a:prstGeom>
        </p:spPr>
      </p:pic>
      <p:pic>
        <p:nvPicPr>
          <p:cNvPr id="58" name="Picture 57" descr="A child and child shooting a bow and arrow&#10;&#10;AI-generated content may be incorrect.">
            <a:extLst>
              <a:ext uri="{FF2B5EF4-FFF2-40B4-BE49-F238E27FC236}">
                <a16:creationId xmlns:a16="http://schemas.microsoft.com/office/drawing/2014/main" id="{190D5E63-53A4-6CF5-22DA-EC797F9F83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187" y="2037207"/>
            <a:ext cx="4154213" cy="613464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7E8BF0D-8AED-401E-2833-BD0820796A2A}"/>
              </a:ext>
            </a:extLst>
          </p:cNvPr>
          <p:cNvSpPr txBox="1"/>
          <p:nvPr/>
        </p:nvSpPr>
        <p:spPr>
          <a:xfrm>
            <a:off x="14276332" y="4572336"/>
            <a:ext cx="33159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Accuracy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9728A5-F2C4-461E-5850-3F8887F9C226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9D8050B3-D720-8514-6E43-4F9727E7A4FC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17" name="Picture 16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5432FE81-7547-166C-A401-82AA41555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E825CA-6B5E-6458-C930-CEA12A782BA7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8EFDFC4-B0A0-0B78-6667-C645E83F0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FF7B808-7D2D-36FF-6DCB-FEB4FEAA0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761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04709-B89C-B28F-4333-AA7C0D982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F82BBD8-20F5-952D-DA7A-FA72EF820114}"/>
              </a:ext>
            </a:extLst>
          </p:cNvPr>
          <p:cNvGrpSpPr/>
          <p:nvPr/>
        </p:nvGrpSpPr>
        <p:grpSpPr>
          <a:xfrm>
            <a:off x="1943097" y="3171405"/>
            <a:ext cx="14401802" cy="3572295"/>
            <a:chOff x="1529999" y="2628899"/>
            <a:chExt cx="15156000" cy="46034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CFA06E9-E7B1-848C-ECE6-3D6EE4D380D2}"/>
                </a:ext>
              </a:extLst>
            </p:cNvPr>
            <p:cNvGrpSpPr/>
            <p:nvPr/>
          </p:nvGrpSpPr>
          <p:grpSpPr>
            <a:xfrm>
              <a:off x="1529999" y="2628899"/>
              <a:ext cx="15156000" cy="4603421"/>
              <a:chOff x="363795" y="1730476"/>
              <a:chExt cx="9587740" cy="198655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04A87CE-8A63-2009-D9EC-07FF334B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795" y="1730476"/>
                <a:ext cx="9587740" cy="33128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B63FA05-4DE7-1D1F-655F-B82B29CC5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01" y="2179719"/>
                <a:ext cx="9564391" cy="1537313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0886FEC-DCF9-6915-B6E0-599E69A1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3804" y="3392333"/>
              <a:ext cx="15102000" cy="30336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2CD1147-B636-CA9C-1C24-2023A82222E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2000" y="3438000"/>
              <a:ext cx="2394000" cy="234000"/>
            </a:xfrm>
            <a:prstGeom prst="rect">
              <a:avLst/>
            </a:prstGeom>
          </p:spPr>
        </p:pic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0D0EEC7-929C-1EFD-553C-BEBDB8CA5904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B3AD70F-285E-51EA-A1B4-47877C38DE22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4D7E9BA8-B087-7E43-95C2-CF68C860DB54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4BCFD568-2813-7EBE-7D7E-C0BA412CE4F8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A9F6FC36-016F-DA2A-3531-0ABBD645778D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914C9D3-3B26-D5AE-BDEF-F5C1656F52C6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AD147F1D-F6FA-88E4-EC48-DBD32360125E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EDE31B88-9E59-7090-C8C6-497C046256C6}"/>
              </a:ext>
            </a:extLst>
          </p:cNvPr>
          <p:cNvSpPr txBox="1"/>
          <p:nvPr/>
        </p:nvSpPr>
        <p:spPr>
          <a:xfrm>
            <a:off x="1028700" y="866775"/>
            <a:ext cx="168021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63688" indent="-1563688"/>
            <a:r>
              <a:rPr lang="en-AU" sz="4400" dirty="0">
                <a:solidFill>
                  <a:srgbClr val="7030A0"/>
                </a:solidFill>
              </a:rPr>
              <a:t>RQ-4 - When are </a:t>
            </a:r>
            <a:r>
              <a:rPr lang="en-AU" sz="4400" b="1" dirty="0">
                <a:solidFill>
                  <a:srgbClr val="7030A0"/>
                </a:solidFill>
              </a:rPr>
              <a:t>interactive</a:t>
            </a:r>
            <a:r>
              <a:rPr lang="en-AU" sz="4400" dirty="0">
                <a:solidFill>
                  <a:srgbClr val="7030A0"/>
                </a:solidFill>
              </a:rPr>
              <a:t>, rather than static, visualisations used and what is their purpose and value?</a:t>
            </a:r>
          </a:p>
          <a:p>
            <a:pPr marL="1155700" indent="-1155700"/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0F9640-5D3C-465C-1930-8DABB1CBBDC6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EEE9C207-6CE2-E703-4D97-73D6DD2CEFF1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17" name="Picture 16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D2A356A0-B8CE-2807-4D23-C033449C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D5A59E-3C60-A00A-7CBA-F517F934E28D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3389D0A-1332-DB0B-1551-E6ED81559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D8E1862-BDB2-D113-5C77-9F071611B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sp>
        <p:nvSpPr>
          <p:cNvPr id="22" name="Folded Corner 21">
            <a:extLst>
              <a:ext uri="{FF2B5EF4-FFF2-40B4-BE49-F238E27FC236}">
                <a16:creationId xmlns:a16="http://schemas.microsoft.com/office/drawing/2014/main" id="{8171C481-5EA4-3E9C-F5F7-A6DC9BFDC584}"/>
              </a:ext>
            </a:extLst>
          </p:cNvPr>
          <p:cNvSpPr/>
          <p:nvPr/>
        </p:nvSpPr>
        <p:spPr>
          <a:xfrm>
            <a:off x="5953124" y="2459416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Critical thinking</a:t>
            </a: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94C550CA-98AD-3346-0CEB-1AA1D7D06383}"/>
              </a:ext>
            </a:extLst>
          </p:cNvPr>
          <p:cNvSpPr/>
          <p:nvPr/>
        </p:nvSpPr>
        <p:spPr>
          <a:xfrm>
            <a:off x="6996112" y="4712661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Supporting System</a:t>
            </a:r>
          </a:p>
        </p:txBody>
      </p: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F50EFF4C-8663-D86E-46BB-32F00AC1CDCF}"/>
              </a:ext>
            </a:extLst>
          </p:cNvPr>
          <p:cNvSpPr/>
          <p:nvPr/>
        </p:nvSpPr>
        <p:spPr>
          <a:xfrm>
            <a:off x="6707323" y="6955818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987560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DE809-405C-1CC5-035A-20C4D6C08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F782721-BFB9-3FFB-EC7A-1E372A529F90}"/>
              </a:ext>
            </a:extLst>
          </p:cNvPr>
          <p:cNvGrpSpPr/>
          <p:nvPr/>
        </p:nvGrpSpPr>
        <p:grpSpPr>
          <a:xfrm>
            <a:off x="1943097" y="3171405"/>
            <a:ext cx="14401802" cy="3572295"/>
            <a:chOff x="1529999" y="2628899"/>
            <a:chExt cx="15156000" cy="46034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D22C3E-6C8C-9E77-4773-FF143FC90E62}"/>
                </a:ext>
              </a:extLst>
            </p:cNvPr>
            <p:cNvGrpSpPr/>
            <p:nvPr/>
          </p:nvGrpSpPr>
          <p:grpSpPr>
            <a:xfrm>
              <a:off x="1529999" y="2628899"/>
              <a:ext cx="15156000" cy="4603421"/>
              <a:chOff x="363795" y="1730476"/>
              <a:chExt cx="9587740" cy="198655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341D0A2-12E3-ED52-C278-8639C8913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795" y="1730476"/>
                <a:ext cx="9587740" cy="33128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59C978B-4895-93F0-88CB-278397BC9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01" y="2179719"/>
                <a:ext cx="9564391" cy="1537313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F50B2C-96A6-EB9E-F7D6-8A3C4572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3804" y="3392333"/>
              <a:ext cx="15102000" cy="30336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4BF5178-EB5F-C5EA-880D-DAF3D8417DA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2000" y="3438000"/>
              <a:ext cx="2394000" cy="234000"/>
            </a:xfrm>
            <a:prstGeom prst="rect">
              <a:avLst/>
            </a:prstGeom>
          </p:spPr>
        </p:pic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3064A1B-7A0D-33A6-0A70-3928DB67032F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A7A5021-A8F4-2E5B-3F02-341732D03647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B761676F-1C1E-8027-70B0-12714C79BF37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F328DFF1-3771-CB3F-33A1-8A4B6728668A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E605DBAC-4728-78A2-7485-2F9EC7F95A3B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7E066E0-2A6B-90A5-FCB5-69F632B3ACF3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1FDE0775-6A8C-A97F-A048-D8F931CD85B9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DAD47638-FD48-9CC2-4289-0DEF85F3FD80}"/>
              </a:ext>
            </a:extLst>
          </p:cNvPr>
          <p:cNvSpPr txBox="1"/>
          <p:nvPr/>
        </p:nvSpPr>
        <p:spPr>
          <a:xfrm>
            <a:off x="1028700" y="866775"/>
            <a:ext cx="168021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63688" indent="-1563688"/>
            <a:r>
              <a:rPr lang="en-AU" sz="4400" dirty="0">
                <a:solidFill>
                  <a:srgbClr val="7030A0"/>
                </a:solidFill>
              </a:rPr>
              <a:t>RQ-4 - When are </a:t>
            </a:r>
            <a:r>
              <a:rPr lang="en-AU" sz="4400" b="1" dirty="0">
                <a:solidFill>
                  <a:srgbClr val="7030A0"/>
                </a:solidFill>
              </a:rPr>
              <a:t>interactive</a:t>
            </a:r>
            <a:r>
              <a:rPr lang="en-AU" sz="4400" dirty="0">
                <a:solidFill>
                  <a:srgbClr val="7030A0"/>
                </a:solidFill>
              </a:rPr>
              <a:t>, rather than static, visualisations used and what is their purpose and value?</a:t>
            </a:r>
          </a:p>
          <a:p>
            <a:pPr marL="1155700" indent="-1155700"/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5F79B-9A18-B231-50E1-728E485FB559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EB86BF83-11DE-9259-6F85-CBD4F1262447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17" name="Picture 16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F3BAC9A5-91A4-C262-D0D6-E6C21CD9B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1CCBFB8-6600-43C6-42E1-0BB64BA8E190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F67CBF8-930E-D9B5-CC2E-6AC19C119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364BF33-EC10-34C6-C114-3815C8157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sp>
        <p:nvSpPr>
          <p:cNvPr id="22" name="Folded Corner 21">
            <a:extLst>
              <a:ext uri="{FF2B5EF4-FFF2-40B4-BE49-F238E27FC236}">
                <a16:creationId xmlns:a16="http://schemas.microsoft.com/office/drawing/2014/main" id="{4D22666C-5F69-EC98-337D-7861F51EDDAE}"/>
              </a:ext>
            </a:extLst>
          </p:cNvPr>
          <p:cNvSpPr/>
          <p:nvPr/>
        </p:nvSpPr>
        <p:spPr>
          <a:xfrm>
            <a:off x="5953124" y="2459416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Critical thinking</a:t>
            </a: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AD4E8BBB-C465-91BE-3FE5-BBD10607759E}"/>
              </a:ext>
            </a:extLst>
          </p:cNvPr>
          <p:cNvSpPr/>
          <p:nvPr/>
        </p:nvSpPr>
        <p:spPr>
          <a:xfrm>
            <a:off x="6996112" y="4712661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Supporting System</a:t>
            </a:r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1B3F2EA6-4115-53EC-AE6C-26DC3B906F4B}"/>
              </a:ext>
            </a:extLst>
          </p:cNvPr>
          <p:cNvSpPr/>
          <p:nvPr/>
        </p:nvSpPr>
        <p:spPr>
          <a:xfrm>
            <a:off x="12716098" y="2230823"/>
            <a:ext cx="4867275" cy="1693484"/>
          </a:xfrm>
          <a:prstGeom prst="foldedCorne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Time Constraint</a:t>
            </a:r>
          </a:p>
        </p:txBody>
      </p: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08C8F838-71A8-AAA7-DC27-2220BE2F8851}"/>
              </a:ext>
            </a:extLst>
          </p:cNvPr>
          <p:cNvSpPr/>
          <p:nvPr/>
        </p:nvSpPr>
        <p:spPr>
          <a:xfrm>
            <a:off x="6707323" y="6955818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104037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7A85-9EDB-9DB1-DFAB-A9955473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9517ABF-31BE-CC15-ADDA-26C0CCC083AB}"/>
              </a:ext>
            </a:extLst>
          </p:cNvPr>
          <p:cNvGrpSpPr/>
          <p:nvPr/>
        </p:nvGrpSpPr>
        <p:grpSpPr>
          <a:xfrm>
            <a:off x="1943097" y="3171405"/>
            <a:ext cx="14401802" cy="3572295"/>
            <a:chOff x="1529999" y="2628899"/>
            <a:chExt cx="15156000" cy="46034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53162D2-67FB-A942-4CCD-81E4A154F963}"/>
                </a:ext>
              </a:extLst>
            </p:cNvPr>
            <p:cNvGrpSpPr/>
            <p:nvPr/>
          </p:nvGrpSpPr>
          <p:grpSpPr>
            <a:xfrm>
              <a:off x="1529999" y="2628899"/>
              <a:ext cx="15156000" cy="4603421"/>
              <a:chOff x="363795" y="1730476"/>
              <a:chExt cx="9587740" cy="198655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A956930-7ACC-11E5-247C-83F70B5FE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795" y="1730476"/>
                <a:ext cx="9587740" cy="331284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3EFD39AC-33A7-D430-E552-A3E6DCFBB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01" y="2179719"/>
                <a:ext cx="9564391" cy="1537313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9B5685-CABD-0059-63BB-CFC60721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3804" y="3392333"/>
              <a:ext cx="15102000" cy="30336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F6351F-C792-6F6E-2B05-070439F9BFF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2000" y="3438000"/>
              <a:ext cx="2394000" cy="234000"/>
            </a:xfrm>
            <a:prstGeom prst="rect">
              <a:avLst/>
            </a:prstGeom>
          </p:spPr>
        </p:pic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A1365DB-4B55-9CC0-D05B-D7690016A21B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AE1B1A3-DFAE-FC19-8607-E5B313E56FBC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467B788A-BB5A-BD97-FE64-905313205FC4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AF417A3A-AB05-198F-7BAD-69126F79904F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52FF01A3-892A-3C4C-7C73-09DE82B7F85B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B1DDA34-61DB-54E0-6BE2-018BD158A020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D9BEC909-42B0-52D1-F97E-DCFFD32EEFB4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04784C42-D49B-8666-F0F8-9BD563943DCD}"/>
              </a:ext>
            </a:extLst>
          </p:cNvPr>
          <p:cNvSpPr txBox="1"/>
          <p:nvPr/>
        </p:nvSpPr>
        <p:spPr>
          <a:xfrm>
            <a:off x="1028700" y="866775"/>
            <a:ext cx="168021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63688" indent="-1563688"/>
            <a:r>
              <a:rPr lang="en-AU" sz="4400" dirty="0">
                <a:solidFill>
                  <a:srgbClr val="7030A0"/>
                </a:solidFill>
              </a:rPr>
              <a:t>RQ-4 - When are </a:t>
            </a:r>
            <a:r>
              <a:rPr lang="en-AU" sz="4400" b="1" dirty="0">
                <a:solidFill>
                  <a:srgbClr val="7030A0"/>
                </a:solidFill>
              </a:rPr>
              <a:t>interactive</a:t>
            </a:r>
            <a:r>
              <a:rPr lang="en-AU" sz="4400" dirty="0">
                <a:solidFill>
                  <a:srgbClr val="7030A0"/>
                </a:solidFill>
              </a:rPr>
              <a:t>, rather than static, visualisations used and what is their purpose and value?</a:t>
            </a:r>
          </a:p>
          <a:p>
            <a:pPr marL="1155700" indent="-1155700"/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33B205-B2A0-E7CC-4890-6F1B96667FF1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A51E3AD7-197E-E6D1-5239-F0CB99BE2870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17" name="Picture 16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6930EF16-AA99-97B8-339A-70D3CF05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401848-B7C3-E020-82EB-3E4784A029B2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B713A69-A9F2-C655-D8F6-CB80B3DA8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AD6D8FA-7721-D466-BDC2-200D1A1DF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sp>
        <p:nvSpPr>
          <p:cNvPr id="22" name="Folded Corner 21">
            <a:extLst>
              <a:ext uri="{FF2B5EF4-FFF2-40B4-BE49-F238E27FC236}">
                <a16:creationId xmlns:a16="http://schemas.microsoft.com/office/drawing/2014/main" id="{897AAEF2-F03A-6E33-818B-D8DE34207038}"/>
              </a:ext>
            </a:extLst>
          </p:cNvPr>
          <p:cNvSpPr/>
          <p:nvPr/>
        </p:nvSpPr>
        <p:spPr>
          <a:xfrm>
            <a:off x="5953124" y="2459416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Critical thinking</a:t>
            </a: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C621A380-84A1-3B1A-4E01-EAD7CCFBC501}"/>
              </a:ext>
            </a:extLst>
          </p:cNvPr>
          <p:cNvSpPr/>
          <p:nvPr/>
        </p:nvSpPr>
        <p:spPr>
          <a:xfrm>
            <a:off x="6996112" y="4712661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Supporting System</a:t>
            </a:r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15490950-92F1-B606-F819-B7C6F088B9F4}"/>
              </a:ext>
            </a:extLst>
          </p:cNvPr>
          <p:cNvSpPr/>
          <p:nvPr/>
        </p:nvSpPr>
        <p:spPr>
          <a:xfrm>
            <a:off x="12716098" y="2230823"/>
            <a:ext cx="4867275" cy="1693484"/>
          </a:xfrm>
          <a:prstGeom prst="foldedCorne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Time Constraint</a:t>
            </a:r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41FCE002-15B4-F4C7-73A9-840E15D01A44}"/>
              </a:ext>
            </a:extLst>
          </p:cNvPr>
          <p:cNvSpPr/>
          <p:nvPr/>
        </p:nvSpPr>
        <p:spPr>
          <a:xfrm>
            <a:off x="12305413" y="4189933"/>
            <a:ext cx="4867275" cy="1693484"/>
          </a:xfrm>
          <a:prstGeom prst="foldedCorne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Cognitive Overload</a:t>
            </a:r>
          </a:p>
        </p:txBody>
      </p:sp>
      <p:sp>
        <p:nvSpPr>
          <p:cNvPr id="32" name="Folded Corner 31">
            <a:extLst>
              <a:ext uri="{FF2B5EF4-FFF2-40B4-BE49-F238E27FC236}">
                <a16:creationId xmlns:a16="http://schemas.microsoft.com/office/drawing/2014/main" id="{0356F754-43F7-1447-9F7A-A0A8CE245AA4}"/>
              </a:ext>
            </a:extLst>
          </p:cNvPr>
          <p:cNvSpPr/>
          <p:nvPr/>
        </p:nvSpPr>
        <p:spPr>
          <a:xfrm>
            <a:off x="6707323" y="6955818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2151143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E99DD-17F4-9E75-EF2F-B5F9855A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19C3FFB-7962-D600-84BB-C500BEC2A0CF}"/>
              </a:ext>
            </a:extLst>
          </p:cNvPr>
          <p:cNvGrpSpPr/>
          <p:nvPr/>
        </p:nvGrpSpPr>
        <p:grpSpPr>
          <a:xfrm>
            <a:off x="1943097" y="3171405"/>
            <a:ext cx="14401802" cy="3572295"/>
            <a:chOff x="1529999" y="2628899"/>
            <a:chExt cx="15156000" cy="46034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7FA2563-34AF-5887-4EE9-CA7667C3C8DE}"/>
                </a:ext>
              </a:extLst>
            </p:cNvPr>
            <p:cNvGrpSpPr/>
            <p:nvPr/>
          </p:nvGrpSpPr>
          <p:grpSpPr>
            <a:xfrm>
              <a:off x="1529999" y="2628899"/>
              <a:ext cx="15156000" cy="4603421"/>
              <a:chOff x="363795" y="1730476"/>
              <a:chExt cx="9587740" cy="198655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075EF3B-B7A5-C373-607B-B91E72D8B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795" y="1730476"/>
                <a:ext cx="9587740" cy="331284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0C8F0D1-F059-6476-B5B5-773B24848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01" y="2179719"/>
                <a:ext cx="9564391" cy="1537313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39CC8E1-B42A-3497-74CC-D0699B92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3804" y="3392333"/>
              <a:ext cx="15102000" cy="30336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172C5C-79E5-13CE-0524-9D9245D7F3EC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2000" y="3438000"/>
              <a:ext cx="2394000" cy="234000"/>
            </a:xfrm>
            <a:prstGeom prst="rect">
              <a:avLst/>
            </a:prstGeom>
          </p:spPr>
        </p:pic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3202885-6C94-26CC-CF42-DF0E2EC8507B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6FF6ED5-CBCB-6EAB-8054-43ED5BB60ED2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68BAE59-FA3A-6C61-6F87-D33DAE14DFEC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247F4FD-538A-E32F-04E7-4534391BD2FD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6897DD0E-4543-8003-2A43-4CECEA65767B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0709C2F-6D34-9761-5409-EFEC1017188E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461A825F-8413-19B1-38BE-F8DA35FF9A9B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30F903E3-8C28-AFD7-691F-FCE4AE896899}"/>
              </a:ext>
            </a:extLst>
          </p:cNvPr>
          <p:cNvSpPr txBox="1"/>
          <p:nvPr/>
        </p:nvSpPr>
        <p:spPr>
          <a:xfrm>
            <a:off x="1028700" y="866775"/>
            <a:ext cx="168021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63688" indent="-1563688"/>
            <a:r>
              <a:rPr lang="en-AU" sz="4400" dirty="0">
                <a:solidFill>
                  <a:srgbClr val="7030A0"/>
                </a:solidFill>
              </a:rPr>
              <a:t>RQ-4 - When are </a:t>
            </a:r>
            <a:r>
              <a:rPr lang="en-AU" sz="4400" b="1" dirty="0">
                <a:solidFill>
                  <a:srgbClr val="7030A0"/>
                </a:solidFill>
              </a:rPr>
              <a:t>interactive</a:t>
            </a:r>
            <a:r>
              <a:rPr lang="en-AU" sz="4400" dirty="0">
                <a:solidFill>
                  <a:srgbClr val="7030A0"/>
                </a:solidFill>
              </a:rPr>
              <a:t>, rather than static, visualisations used and what is their purpose and value?</a:t>
            </a:r>
          </a:p>
          <a:p>
            <a:pPr marL="1155700" indent="-1155700"/>
            <a:endParaRPr lang="en-US" sz="4400" dirty="0">
              <a:solidFill>
                <a:srgbClr val="7030A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789FFA-8B68-4081-32D5-97027025949E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3908CE51-5D56-57E9-F52F-1358F8973304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17" name="Picture 16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C97338C2-171B-AFA7-4708-84D094118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5FB3F0-86D7-6A22-CE37-8727C7F85F58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1D9CBFF-9A93-CBC7-A71E-A363BD9C4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943AA5E-D847-9CB7-2C42-CE7AB14E1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sp>
        <p:nvSpPr>
          <p:cNvPr id="22" name="Folded Corner 21">
            <a:extLst>
              <a:ext uri="{FF2B5EF4-FFF2-40B4-BE49-F238E27FC236}">
                <a16:creationId xmlns:a16="http://schemas.microsoft.com/office/drawing/2014/main" id="{5ADF1658-666C-5030-D0B2-CC754AAE4AE1}"/>
              </a:ext>
            </a:extLst>
          </p:cNvPr>
          <p:cNvSpPr/>
          <p:nvPr/>
        </p:nvSpPr>
        <p:spPr>
          <a:xfrm>
            <a:off x="5953124" y="2459416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Critical thinking</a:t>
            </a: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A28D751F-E9A9-07FE-D510-EDA1CB47E16D}"/>
              </a:ext>
            </a:extLst>
          </p:cNvPr>
          <p:cNvSpPr/>
          <p:nvPr/>
        </p:nvSpPr>
        <p:spPr>
          <a:xfrm>
            <a:off x="6996112" y="4712661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Supporting System</a:t>
            </a:r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803916A7-C749-65D2-35EF-6C591E2873FF}"/>
              </a:ext>
            </a:extLst>
          </p:cNvPr>
          <p:cNvSpPr/>
          <p:nvPr/>
        </p:nvSpPr>
        <p:spPr>
          <a:xfrm>
            <a:off x="12716098" y="2230823"/>
            <a:ext cx="4867275" cy="1693484"/>
          </a:xfrm>
          <a:prstGeom prst="foldedCorne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Time Constraint</a:t>
            </a:r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AA5FE83E-37AA-E283-386D-3CF1969BE140}"/>
              </a:ext>
            </a:extLst>
          </p:cNvPr>
          <p:cNvSpPr/>
          <p:nvPr/>
        </p:nvSpPr>
        <p:spPr>
          <a:xfrm>
            <a:off x="12305413" y="4189933"/>
            <a:ext cx="4867275" cy="1693484"/>
          </a:xfrm>
          <a:prstGeom prst="foldedCorne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Cognitive Overload</a:t>
            </a:r>
          </a:p>
        </p:txBody>
      </p:sp>
      <p:sp>
        <p:nvSpPr>
          <p:cNvPr id="32" name="Folded Corner 31">
            <a:extLst>
              <a:ext uri="{FF2B5EF4-FFF2-40B4-BE49-F238E27FC236}">
                <a16:creationId xmlns:a16="http://schemas.microsoft.com/office/drawing/2014/main" id="{4730D2F8-FAAE-9300-0776-EB605E0AD831}"/>
              </a:ext>
            </a:extLst>
          </p:cNvPr>
          <p:cNvSpPr/>
          <p:nvPr/>
        </p:nvSpPr>
        <p:spPr>
          <a:xfrm>
            <a:off x="6707323" y="6955818"/>
            <a:ext cx="4867275" cy="169348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Trust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8DE9FF70-29AE-5CDD-88DF-B8FC069350D9}"/>
              </a:ext>
            </a:extLst>
          </p:cNvPr>
          <p:cNvSpPr/>
          <p:nvPr/>
        </p:nvSpPr>
        <p:spPr>
          <a:xfrm>
            <a:off x="12682555" y="6758976"/>
            <a:ext cx="4867275" cy="1693484"/>
          </a:xfrm>
          <a:prstGeom prst="foldedCorne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Deskilling</a:t>
            </a:r>
          </a:p>
        </p:txBody>
      </p:sp>
    </p:spTree>
    <p:extLst>
      <p:ext uri="{BB962C8B-B14F-4D97-AF65-F5344CB8AC3E}">
        <p14:creationId xmlns:p14="http://schemas.microsoft.com/office/powerpoint/2010/main" val="3297803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08274-E494-0DB3-8FDA-D71CE1E4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E8080B29-B6D2-F2B5-E7BD-DF210D97930C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A399180-698A-B44D-1530-8C3C364AA32F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2AF1D25B-744E-E1C5-38BF-82848295B8F8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99A99766-BBD3-6731-425A-7278E5A71D06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D202BB04-7554-5795-4BF0-7976614E5FC2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F54781C-B584-C9D3-7528-EAABAFBABE55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82DBBDD9-55D3-53E4-D129-91E0E2C45B03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657F4612-7C7C-A8C1-5D91-55FF91AFD4E0}"/>
              </a:ext>
            </a:extLst>
          </p:cNvPr>
          <p:cNvSpPr txBox="1"/>
          <p:nvPr/>
        </p:nvSpPr>
        <p:spPr>
          <a:xfrm>
            <a:off x="1028700" y="866774"/>
            <a:ext cx="164973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38" indent="-7938"/>
            <a:r>
              <a:rPr lang="en-AU" sz="4400" dirty="0">
                <a:solidFill>
                  <a:srgbClr val="7030A0"/>
                </a:solidFill>
              </a:rPr>
              <a:t>So what?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E675276-986C-1686-AE23-4EE94C33A760}"/>
              </a:ext>
            </a:extLst>
          </p:cNvPr>
          <p:cNvSpPr/>
          <p:nvPr/>
        </p:nvSpPr>
        <p:spPr>
          <a:xfrm>
            <a:off x="1981200" y="2933700"/>
            <a:ext cx="14325600" cy="4237824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0" rIns="900000" bIns="0" rtlCol="0" anchor="ctr"/>
          <a:lstStyle/>
          <a:p>
            <a:r>
              <a:rPr lang="en-AU" sz="4000" b="1" dirty="0"/>
              <a:t>Interactivity Trade-offs:</a:t>
            </a:r>
            <a:r>
              <a:rPr lang="en-AU" sz="4000" dirty="0"/>
              <a:t> </a:t>
            </a:r>
          </a:p>
          <a:p>
            <a:pPr marL="1069975"/>
            <a:r>
              <a:rPr lang="en-AU" sz="4000" dirty="0"/>
              <a:t>While often added through codesign, the benefits vs. time-cost of interactive UIs remain unclear.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6886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9AB47-7A2E-34E4-C3E7-1F0072D7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5F242EE4-0FCC-A7DC-6C24-ABDD190C35DC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BBD4EB6-26F1-B44C-6EA2-8F78E5973FE4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43D8F753-3385-6555-DF48-CC083AC763B7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F6301C5B-6D51-868C-858C-A3EAEC3DFED7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F7279B33-EEF7-1C29-C7B9-A16140A7656D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8BA119F-17EE-E1C1-B9B1-2A8DF8BB2176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ACDC9946-E21A-F45A-9737-C8E31634E1C8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D88C9EAB-3148-7A68-0F39-EA20431E8522}"/>
              </a:ext>
            </a:extLst>
          </p:cNvPr>
          <p:cNvSpPr txBox="1"/>
          <p:nvPr/>
        </p:nvSpPr>
        <p:spPr>
          <a:xfrm>
            <a:off x="1028700" y="866775"/>
            <a:ext cx="168021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63688" indent="-1563688"/>
            <a:r>
              <a:rPr lang="en-AU" sz="7200" dirty="0">
                <a:solidFill>
                  <a:srgbClr val="7030A0"/>
                </a:solidFill>
              </a:rPr>
              <a:t>So what?</a:t>
            </a:r>
            <a:endParaRPr lang="en-US" sz="7200" dirty="0">
              <a:solidFill>
                <a:srgbClr val="7030A0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7B88531-E7F1-C3A4-53A2-699FF4842D51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49" name="Freeform 2">
              <a:extLst>
                <a:ext uri="{FF2B5EF4-FFF2-40B4-BE49-F238E27FC236}">
                  <a16:creationId xmlns:a16="http://schemas.microsoft.com/office/drawing/2014/main" id="{79C4B379-C765-26CE-B59F-66F722D30A6C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50" name="Picture 49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F8B3CC17-CF39-5D05-C889-989CA759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7FE73EF-819A-22FF-9DA6-D804BE2BE0C8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C43811D-83E9-722D-3745-0DEBA7728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7B1CF1F5-65A1-4198-C570-71CA3C6C4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BD2BBC-5771-6F52-0472-579AAD799247}"/>
              </a:ext>
            </a:extLst>
          </p:cNvPr>
          <p:cNvGrpSpPr/>
          <p:nvPr/>
        </p:nvGrpSpPr>
        <p:grpSpPr>
          <a:xfrm>
            <a:off x="217616" y="2388711"/>
            <a:ext cx="5760000" cy="6954425"/>
            <a:chOff x="76200" y="2400300"/>
            <a:chExt cx="5760000" cy="6954425"/>
          </a:xfrm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CC9BC499-2662-7B3D-8D28-9BE9EC625B2B}"/>
                </a:ext>
              </a:extLst>
            </p:cNvPr>
            <p:cNvSpPr/>
            <p:nvPr/>
          </p:nvSpPr>
          <p:spPr>
            <a:xfrm>
              <a:off x="76200" y="2400300"/>
              <a:ext cx="5760000" cy="688821"/>
            </a:xfrm>
            <a:custGeom>
              <a:avLst/>
              <a:gdLst/>
              <a:ahLst/>
              <a:cxnLst/>
              <a:rect l="l" t="t" r="r" b="b"/>
              <a:pathLst>
                <a:path w="11215618" h="644391">
                  <a:moveTo>
                    <a:pt x="0" y="0"/>
                  </a:moveTo>
                  <a:lnTo>
                    <a:pt x="11215618" y="0"/>
                  </a:lnTo>
                  <a:lnTo>
                    <a:pt x="11215618" y="644391"/>
                  </a:lnTo>
                  <a:lnTo>
                    <a:pt x="0" y="64439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F0A50"/>
                </a:gs>
                <a:gs pos="80000">
                  <a:srgbClr val="4C1280"/>
                </a:gs>
                <a:gs pos="100000">
                  <a:srgbClr val="43176C"/>
                </a:gs>
                <a:gs pos="9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txBody>
            <a:bodyPr anchor="ctr"/>
            <a:lstStyle/>
            <a:p>
              <a:pPr defTabSz="457200"/>
              <a:r>
                <a:rPr lang="en-CA" sz="2400" dirty="0">
                  <a:solidFill>
                    <a:schemeClr val="bg1"/>
                  </a:solidFill>
                  <a:latin typeface="Aptos" panose="02110004020202020204"/>
                </a:rPr>
                <a:t>Implication for Designers/Developers</a:t>
              </a:r>
            </a:p>
          </p:txBody>
        </p: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C5AFF86C-6C92-DEEF-78C5-75F1CA6FAA70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141612"/>
              <a:ext cx="5760000" cy="6213113"/>
            </a:xfrm>
            <a:prstGeom prst="rect">
              <a:avLst/>
            </a:prstGeom>
            <a:noFill/>
          </p:spPr>
          <p:txBody>
            <a:bodyPr vert="horz" lIns="0" tIns="126000" rIns="0" bIns="126000" rtlCol="0">
              <a:noAutofit/>
            </a:bodyPr>
            <a:lstStyle>
              <a:lvl1pPr marL="0" indent="0" algn="l" defTabSz="913302" rtl="0" eaLnBrk="1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>
                  <a:schemeClr val="tx1"/>
                </a:buClr>
                <a:buFont typeface="+mj-lt"/>
                <a:buNone/>
                <a:defRPr lang="en-US" sz="19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6700" indent="-266700" algn="l" defTabSz="913302" rtl="0" eaLnBrk="1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19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2925" indent="-276225" algn="l" defTabSz="913302" rtl="0" eaLnBrk="1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Font typeface="Tahoma" panose="020B0604030504040204" pitchFamily="34" charset="0"/>
                <a:buChar char="–"/>
                <a:defRPr lang="en-US" sz="19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0000" indent="0" algn="l" defTabSz="913302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tabLst/>
                <a:defRPr lang="en-US" sz="2200" kern="1200" baseline="0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3302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lang="en-US" sz="2200" b="1" kern="1200" baseline="0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None/>
                <a:defRPr lang="en-US" sz="2800" b="1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None/>
                <a:defRPr lang="en-US" sz="2797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9351" indent="-269676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 Rounded MT" panose="02000403040000020004" pitchFamily="2" charset="0"/>
                <a:buChar char="–"/>
                <a:defRPr lang="en-US" sz="2797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9027" indent="-269676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Char char="•"/>
                <a:defRPr lang="en-US" sz="2797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AU" sz="1800" b="1" dirty="0"/>
                <a:t>Use evidence-based design:</a:t>
              </a:r>
              <a:r>
                <a:rPr lang="en-AU" sz="1800" dirty="0"/>
                <a:t> Build on UI findings to guide component selection and establish a starting point for the design.</a:t>
              </a:r>
            </a:p>
            <a:p>
              <a:pPr marL="88900" indent="-889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AU" sz="1800" b="1" dirty="0"/>
                <a:t>Decide integration early:</a:t>
              </a:r>
              <a:r>
                <a:rPr lang="en-AU" sz="1800" dirty="0"/>
                <a:t> Clarify whether the system will be inside the EMR (minimal addition or advanced app) or external (e.g., dashboard), as this affects cost, usability, and data access.</a:t>
              </a:r>
            </a:p>
            <a:p>
              <a:pPr marL="88900" indent="-889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AU" sz="1800" b="1" dirty="0"/>
                <a:t>Leverage codesign wisely:</a:t>
              </a:r>
              <a:r>
                <a:rPr lang="en-AU" sz="1800" dirty="0"/>
                <a:t> Codesign helps align the system with clinical workflow and user comprehension but may also introduce subjective preferences without objective validation.</a:t>
              </a:r>
            </a:p>
            <a:p>
              <a:pPr marL="88900" indent="-889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AU" sz="1800" b="1" dirty="0"/>
                <a:t>Support customisation and communication:</a:t>
              </a:r>
              <a:r>
                <a:rPr lang="en-AU" sz="1800" dirty="0"/>
                <a:t> Allow UI tailoring to clinician needs: the UI is the critical to link algorithm performance and clinical impact.</a:t>
              </a:r>
            </a:p>
            <a:p>
              <a:pPr marL="88900" indent="-889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88900" indent="-88900">
                <a:buFont typeface="Arial" panose="020B0604020202020204" pitchFamily="34" charset="0"/>
                <a:buChar char="•"/>
              </a:pPr>
              <a:r>
                <a:rPr lang="en-AU" sz="1800" b="1" dirty="0"/>
                <a:t>Incorporate feedback loops:</a:t>
              </a:r>
              <a:r>
                <a:rPr lang="en-AU" sz="1800" dirty="0"/>
                <a:t> Clinician feedback during and after design promotes usability, engagement, and continuous improvement.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CBAB32-235E-2C3E-BACD-019D8B475244}"/>
              </a:ext>
            </a:extLst>
          </p:cNvPr>
          <p:cNvGrpSpPr/>
          <p:nvPr/>
        </p:nvGrpSpPr>
        <p:grpSpPr>
          <a:xfrm>
            <a:off x="6273526" y="2400300"/>
            <a:ext cx="5760000" cy="6510603"/>
            <a:chOff x="6233435" y="2400300"/>
            <a:chExt cx="5760000" cy="6510603"/>
          </a:xfrm>
        </p:grpSpPr>
        <p:sp>
          <p:nvSpPr>
            <p:cNvPr id="6" name="Freeform 20">
              <a:extLst>
                <a:ext uri="{FF2B5EF4-FFF2-40B4-BE49-F238E27FC236}">
                  <a16:creationId xmlns:a16="http://schemas.microsoft.com/office/drawing/2014/main" id="{0E5B5157-3B0B-2DD5-0FFA-AA5F80F6AA44}"/>
                </a:ext>
              </a:extLst>
            </p:cNvPr>
            <p:cNvSpPr/>
            <p:nvPr/>
          </p:nvSpPr>
          <p:spPr>
            <a:xfrm>
              <a:off x="6233435" y="2400300"/>
              <a:ext cx="5760000" cy="688821"/>
            </a:xfrm>
            <a:custGeom>
              <a:avLst/>
              <a:gdLst/>
              <a:ahLst/>
              <a:cxnLst/>
              <a:rect l="l" t="t" r="r" b="b"/>
              <a:pathLst>
                <a:path w="11215618" h="644391">
                  <a:moveTo>
                    <a:pt x="0" y="0"/>
                  </a:moveTo>
                  <a:lnTo>
                    <a:pt x="11215618" y="0"/>
                  </a:lnTo>
                  <a:lnTo>
                    <a:pt x="11215618" y="644391"/>
                  </a:lnTo>
                  <a:lnTo>
                    <a:pt x="0" y="64439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F0A50"/>
                </a:gs>
                <a:gs pos="80000">
                  <a:srgbClr val="4C1280"/>
                </a:gs>
                <a:gs pos="100000">
                  <a:srgbClr val="43176C"/>
                </a:gs>
                <a:gs pos="9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txBody>
            <a:bodyPr anchor="ctr"/>
            <a:lstStyle/>
            <a:p>
              <a:pPr defTabSz="457200"/>
              <a:r>
                <a:rPr lang="en-CA" sz="2400">
                  <a:solidFill>
                    <a:schemeClr val="bg1"/>
                  </a:solidFill>
                  <a:latin typeface="Aptos" panose="02110004020202020204"/>
                </a:rPr>
                <a:t>Implication for Researchers</a:t>
              </a:r>
              <a:endParaRPr lang="en-CA" sz="2400" dirty="0">
                <a:solidFill>
                  <a:schemeClr val="bg1"/>
                </a:solidFill>
                <a:latin typeface="Aptos" panose="02110004020202020204"/>
              </a:endParaRPr>
            </a:p>
          </p:txBody>
        </p:sp>
        <p:sp>
          <p:nvSpPr>
            <p:cNvPr id="15" name="Content Placeholder 7">
              <a:extLst>
                <a:ext uri="{FF2B5EF4-FFF2-40B4-BE49-F238E27FC236}">
                  <a16:creationId xmlns:a16="http://schemas.microsoft.com/office/drawing/2014/main" id="{F174E65F-9671-1BE6-9AA7-AC7E911EC193}"/>
                </a:ext>
              </a:extLst>
            </p:cNvPr>
            <p:cNvSpPr txBox="1">
              <a:spLocks/>
            </p:cNvSpPr>
            <p:nvPr/>
          </p:nvSpPr>
          <p:spPr>
            <a:xfrm>
              <a:off x="6233435" y="3141612"/>
              <a:ext cx="5760000" cy="5769291"/>
            </a:xfrm>
            <a:prstGeom prst="rect">
              <a:avLst/>
            </a:prstGeom>
            <a:noFill/>
          </p:spPr>
          <p:txBody>
            <a:bodyPr vert="horz" lIns="0" tIns="126000" rIns="0" bIns="126000" rtlCol="0">
              <a:noAutofit/>
            </a:bodyPr>
            <a:lstStyle>
              <a:lvl1pPr marL="0" indent="0" algn="l" defTabSz="913302" rtl="0" eaLnBrk="1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>
                  <a:schemeClr val="tx1"/>
                </a:buClr>
                <a:buFont typeface="+mj-lt"/>
                <a:buNone/>
                <a:defRPr lang="en-US" sz="19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6700" indent="-266700" algn="l" defTabSz="913302" rtl="0" eaLnBrk="1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19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2925" indent="-276225" algn="l" defTabSz="913302" rtl="0" eaLnBrk="1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Font typeface="Tahoma" panose="020B0604030504040204" pitchFamily="34" charset="0"/>
                <a:buChar char="–"/>
                <a:defRPr lang="en-US" sz="19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0000" indent="0" algn="l" defTabSz="913302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tabLst/>
                <a:defRPr lang="en-US" sz="2200" kern="1200" baseline="0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3302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lang="en-US" sz="2200" b="1" kern="1200" baseline="0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None/>
                <a:defRPr lang="en-US" sz="2800" b="1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None/>
                <a:defRPr lang="en-US" sz="2797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9351" indent="-269676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 Rounded MT" panose="02000403040000020004" pitchFamily="2" charset="0"/>
                <a:buChar char="–"/>
                <a:defRPr lang="en-US" sz="2797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9027" indent="-269676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Char char="•"/>
                <a:defRPr lang="en-US" sz="2797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No UI Evaluation Standards:</a:t>
              </a:r>
              <a:r>
                <a:rPr lang="en-AU" sz="1800" dirty="0"/>
                <a:t> Unlike algorithm accuracy (TRIPOD-AI) or intervention impact (CONSORT-AI), there are no equivalent standards for AI-CDSS UI evaluation.</a:t>
              </a:r>
            </a:p>
            <a:p>
              <a:pPr marL="127000" indent="-1270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Limitations of XAI:</a:t>
              </a:r>
              <a:r>
                <a:rPr lang="en-AU" sz="1800" dirty="0"/>
                <a:t> Heavy reliance on Shapley techniques: need to test and refine new approaches like evaluative AI.</a:t>
              </a:r>
            </a:p>
            <a:p>
              <a:pPr marL="127000" indent="-1270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Single-Task Systems Risk:</a:t>
              </a:r>
              <a:r>
                <a:rPr lang="en-AU" sz="1800" dirty="0"/>
                <a:t> Most AI-CDSS are dedicated to single tasks, raising concerns about neglecting differential diagnoses and workflow fragmentation.</a:t>
              </a:r>
            </a:p>
            <a:p>
              <a:pPr marL="127000" indent="-1270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Interactivity Trade-offs:</a:t>
              </a:r>
              <a:r>
                <a:rPr lang="en-AU" sz="1800" dirty="0"/>
                <a:t> While often added through codesign, the benefits vs. time-cost of interactive UIs remain unclear.</a:t>
              </a:r>
            </a:p>
            <a:p>
              <a:pPr marL="127000" indent="-1270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Unclear Codesign Effectiveness:</a:t>
              </a:r>
              <a:r>
                <a:rPr lang="en-AU" sz="1800" dirty="0"/>
                <a:t> It is unknown which codesign methods work best for improving clinician satisfaction, efficiency, and overall system success.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657549-156B-4357-5FEA-1CA19D21CCED}"/>
              </a:ext>
            </a:extLst>
          </p:cNvPr>
          <p:cNvGrpSpPr/>
          <p:nvPr/>
        </p:nvGrpSpPr>
        <p:grpSpPr>
          <a:xfrm>
            <a:off x="12329435" y="2400300"/>
            <a:ext cx="5760000" cy="6508539"/>
            <a:chOff x="12329435" y="2400300"/>
            <a:chExt cx="5760000" cy="6508539"/>
          </a:xfrm>
        </p:grpSpPr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C387E498-48DA-8985-5D3C-1A45EB7C10BD}"/>
                </a:ext>
              </a:extLst>
            </p:cNvPr>
            <p:cNvSpPr/>
            <p:nvPr/>
          </p:nvSpPr>
          <p:spPr>
            <a:xfrm>
              <a:off x="12329435" y="2400300"/>
              <a:ext cx="5760000" cy="688821"/>
            </a:xfrm>
            <a:custGeom>
              <a:avLst/>
              <a:gdLst/>
              <a:ahLst/>
              <a:cxnLst/>
              <a:rect l="l" t="t" r="r" b="b"/>
              <a:pathLst>
                <a:path w="11215618" h="644391">
                  <a:moveTo>
                    <a:pt x="0" y="0"/>
                  </a:moveTo>
                  <a:lnTo>
                    <a:pt x="11215618" y="0"/>
                  </a:lnTo>
                  <a:lnTo>
                    <a:pt x="11215618" y="644391"/>
                  </a:lnTo>
                  <a:lnTo>
                    <a:pt x="0" y="64439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F0A50"/>
                </a:gs>
                <a:gs pos="80000">
                  <a:srgbClr val="4C1280"/>
                </a:gs>
                <a:gs pos="100000">
                  <a:srgbClr val="43176C"/>
                </a:gs>
                <a:gs pos="9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txBody>
            <a:bodyPr anchor="ctr"/>
            <a:lstStyle/>
            <a:p>
              <a:pPr defTabSz="457200"/>
              <a:r>
                <a:rPr lang="en-CA" sz="2400" dirty="0">
                  <a:solidFill>
                    <a:schemeClr val="bg1"/>
                  </a:solidFill>
                  <a:latin typeface="Aptos" panose="02110004020202020204"/>
                </a:rPr>
                <a:t>Implication for Healthcare Organisations</a:t>
              </a:r>
            </a:p>
          </p:txBody>
        </p: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30587C60-8DBA-41CC-1614-358FA7CFF1D8}"/>
                </a:ext>
              </a:extLst>
            </p:cNvPr>
            <p:cNvSpPr txBox="1">
              <a:spLocks/>
            </p:cNvSpPr>
            <p:nvPr/>
          </p:nvSpPr>
          <p:spPr>
            <a:xfrm>
              <a:off x="12329435" y="3165228"/>
              <a:ext cx="5760000" cy="5743611"/>
            </a:xfrm>
            <a:prstGeom prst="rect">
              <a:avLst/>
            </a:prstGeom>
            <a:noFill/>
          </p:spPr>
          <p:txBody>
            <a:bodyPr vert="horz" lIns="0" tIns="126000" rIns="0" bIns="126000" rtlCol="0">
              <a:noAutofit/>
            </a:bodyPr>
            <a:lstStyle>
              <a:lvl1pPr marL="0" indent="0" algn="l" defTabSz="913302" rtl="0" eaLnBrk="1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>
                  <a:schemeClr val="tx1"/>
                </a:buClr>
                <a:buFont typeface="+mj-lt"/>
                <a:buNone/>
                <a:defRPr lang="en-US" sz="19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6700" indent="-266700" algn="l" defTabSz="913302" rtl="0" eaLnBrk="1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1900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2925" indent="-276225" algn="l" defTabSz="913302" rtl="0" eaLnBrk="1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Font typeface="Tahoma" panose="020B0604030504040204" pitchFamily="34" charset="0"/>
                <a:buChar char="–"/>
                <a:defRPr lang="en-US" sz="1900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0000" indent="0" algn="l" defTabSz="913302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tabLst/>
                <a:defRPr lang="en-US" sz="2200" kern="1200" baseline="0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3302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lang="en-US" sz="2200" b="1" kern="1200" baseline="0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None/>
                <a:defRPr lang="en-US" sz="2800" b="1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None/>
                <a:defRPr lang="en-US" sz="2797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39351" indent="-269676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 Rounded MT" panose="02000403040000020004" pitchFamily="2" charset="0"/>
                <a:buChar char="–"/>
                <a:defRPr lang="en-US" sz="2797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9027" indent="-269676" algn="l" defTabSz="913302" rtl="0" eaLnBrk="1" latinLnBrk="0" hangingPunct="1">
                <a:spcBef>
                  <a:spcPts val="600"/>
                </a:spcBef>
                <a:spcAft>
                  <a:spcPts val="600"/>
                </a:spcAft>
                <a:buFont typeface="Arial" pitchFamily="34" charset="0"/>
                <a:buChar char="•"/>
                <a:defRPr lang="en-US" sz="2797" b="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Rigorous Evaluation:</a:t>
              </a:r>
              <a:r>
                <a:rPr lang="en-AU" sz="1800" dirty="0"/>
                <a:t> Ensure thorough UI evaluations with clinicians are conducted and transparently reported before implementation.</a:t>
              </a:r>
            </a:p>
            <a:p>
              <a:pPr marL="127000" indent="-1270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Ongoing Feedback:</a:t>
              </a:r>
              <a:r>
                <a:rPr lang="en-AU" sz="1800" dirty="0"/>
                <a:t> Establish continuous evaluation protocols that integrate clinician feedback to refine AI-CDSS over time.</a:t>
              </a:r>
            </a:p>
            <a:p>
              <a:pPr marL="127000" indent="-1270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Clinician Involvement:</a:t>
              </a:r>
              <a:r>
                <a:rPr lang="en-AU" sz="1800" dirty="0"/>
                <a:t> Promote active clinician participation in design and implementation to create more effective tools.</a:t>
              </a:r>
            </a:p>
            <a:p>
              <a:pPr marL="127000" indent="-1270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Training &amp; Safety:</a:t>
              </a:r>
              <a:r>
                <a:rPr lang="en-AU" sz="1800" dirty="0"/>
                <a:t> Provide staff training on interpreting outputs and XAI to prevent automation bias and over-reliance on AI.</a:t>
              </a:r>
            </a:p>
            <a:p>
              <a:pPr marL="127000" indent="-127000">
                <a:buFont typeface="Arial" panose="020B0604020202020204" pitchFamily="34" charset="0"/>
                <a:buChar char="•"/>
              </a:pPr>
              <a:endParaRPr lang="en-AU" sz="1800" dirty="0"/>
            </a:p>
            <a:p>
              <a:pPr marL="127000" indent="-127000">
                <a:buFont typeface="Arial" panose="020B0604020202020204" pitchFamily="34" charset="0"/>
                <a:buChar char="•"/>
              </a:pPr>
              <a:r>
                <a:rPr lang="en-AU" sz="1800" b="1" dirty="0"/>
                <a:t>Standardisation:</a:t>
              </a:r>
              <a:r>
                <a:rPr lang="en-AU" sz="1800" dirty="0"/>
                <a:t> Encourage more standardised UI designs (with local customisation) to support clinician usability across diverse systems.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833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732EA-8DE7-7F39-8CAA-591CAFE38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81DABB7-1AF9-707C-807C-8390BC51FD4F}"/>
              </a:ext>
            </a:extLst>
          </p:cNvPr>
          <p:cNvSpPr txBox="1"/>
          <p:nvPr/>
        </p:nvSpPr>
        <p:spPr>
          <a:xfrm>
            <a:off x="0" y="-221962"/>
            <a:ext cx="3887274" cy="105089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95"/>
              </a:lnSpc>
            </a:pPr>
            <a:endParaRPr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F942F5B7-BC8B-4B26-A4DA-A6FD9EBF570A}"/>
              </a:ext>
            </a:extLst>
          </p:cNvPr>
          <p:cNvSpPr/>
          <p:nvPr/>
        </p:nvSpPr>
        <p:spPr>
          <a:xfrm>
            <a:off x="4006" y="0"/>
            <a:ext cx="18283993" cy="10287000"/>
          </a:xfrm>
          <a:custGeom>
            <a:avLst/>
            <a:gdLst/>
            <a:ahLst/>
            <a:cxnLst/>
            <a:rect l="l" t="t" r="r" b="b"/>
            <a:pathLst>
              <a:path w="14400726" h="10287000">
                <a:moveTo>
                  <a:pt x="0" y="0"/>
                </a:moveTo>
                <a:lnTo>
                  <a:pt x="14400726" y="0"/>
                </a:lnTo>
                <a:lnTo>
                  <a:pt x="14400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-54357" t="-4735" r="-27364" b="-4735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4048070-969A-AE7C-F0D1-56E4BBDF433C}"/>
              </a:ext>
            </a:extLst>
          </p:cNvPr>
          <p:cNvSpPr/>
          <p:nvPr/>
        </p:nvSpPr>
        <p:spPr>
          <a:xfrm>
            <a:off x="4642207" y="4116316"/>
            <a:ext cx="9369161" cy="2054367"/>
          </a:xfrm>
          <a:custGeom>
            <a:avLst/>
            <a:gdLst/>
            <a:ahLst/>
            <a:cxnLst/>
            <a:rect l="l" t="t" r="r" b="b"/>
            <a:pathLst>
              <a:path w="9369161" h="2054367">
                <a:moveTo>
                  <a:pt x="0" y="0"/>
                </a:moveTo>
                <a:lnTo>
                  <a:pt x="9369161" y="0"/>
                </a:lnTo>
                <a:lnTo>
                  <a:pt x="9369161" y="2054368"/>
                </a:lnTo>
                <a:lnTo>
                  <a:pt x="0" y="205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B02A9E3-8295-FABB-60C0-9B690160496F}"/>
              </a:ext>
            </a:extLst>
          </p:cNvPr>
          <p:cNvSpPr/>
          <p:nvPr/>
        </p:nvSpPr>
        <p:spPr>
          <a:xfrm>
            <a:off x="14724879" y="7925037"/>
            <a:ext cx="2534421" cy="1333263"/>
          </a:xfrm>
          <a:custGeom>
            <a:avLst/>
            <a:gdLst/>
            <a:ahLst/>
            <a:cxnLst/>
            <a:rect l="l" t="t" r="r" b="b"/>
            <a:pathLst>
              <a:path w="2534421" h="1333263">
                <a:moveTo>
                  <a:pt x="0" y="0"/>
                </a:moveTo>
                <a:lnTo>
                  <a:pt x="2534421" y="0"/>
                </a:lnTo>
                <a:lnTo>
                  <a:pt x="2534421" y="1333263"/>
                </a:lnTo>
                <a:lnTo>
                  <a:pt x="0" y="1333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AFF33D-DB4F-2AF0-EFEB-5A5914197291}"/>
              </a:ext>
            </a:extLst>
          </p:cNvPr>
          <p:cNvSpPr/>
          <p:nvPr/>
        </p:nvSpPr>
        <p:spPr>
          <a:xfrm>
            <a:off x="7231287" y="6661810"/>
            <a:ext cx="7620000" cy="6483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427085A4-4C17-B92E-F07A-29FA41829ADB}"/>
              </a:ext>
            </a:extLst>
          </p:cNvPr>
          <p:cNvSpPr txBox="1"/>
          <p:nvPr/>
        </p:nvSpPr>
        <p:spPr>
          <a:xfrm>
            <a:off x="7313709" y="6672299"/>
            <a:ext cx="7531154" cy="6093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spc="-103" dirty="0">
                <a:solidFill>
                  <a:srgbClr val="303030"/>
                </a:solidFill>
                <a:latin typeface="Poppins Bold" panose="00000800000000000000" pitchFamily="2" charset="0"/>
                <a:ea typeface="Poppins"/>
                <a:cs typeface="Poppins Bold" panose="00000800000000000000" pitchFamily="2" charset="0"/>
                <a:sym typeface="Poppins"/>
              </a:rPr>
              <a:t>BRISBANE</a:t>
            </a:r>
            <a:r>
              <a:rPr lang="en-US" sz="3577" spc="-103" dirty="0">
                <a:solidFill>
                  <a:srgbClr val="303030"/>
                </a:solidFill>
                <a:latin typeface="Poppins"/>
                <a:ea typeface="Poppins"/>
                <a:cs typeface="Poppins"/>
                <a:sym typeface="Poppins"/>
              </a:rPr>
              <a:t> |</a:t>
            </a:r>
            <a:r>
              <a:rPr lang="en-US" sz="3577" b="1" spc="-103" dirty="0">
                <a:solidFill>
                  <a:srgbClr val="30303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577" b="1" spc="-103" dirty="0">
                <a:solidFill>
                  <a:srgbClr val="EABB1E"/>
                </a:solidFill>
                <a:latin typeface="Poppins Bold"/>
                <a:ea typeface="Poppins Bold"/>
                <a:cs typeface="Poppins Bold"/>
                <a:sym typeface="Poppins Bold"/>
              </a:rPr>
              <a:t>24-25 NOVEMBER 2025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99C250-8CF9-0178-50BD-9E1278918A9D}"/>
              </a:ext>
            </a:extLst>
          </p:cNvPr>
          <p:cNvSpPr/>
          <p:nvPr/>
        </p:nvSpPr>
        <p:spPr>
          <a:xfrm>
            <a:off x="4876800" y="7934562"/>
            <a:ext cx="9753600" cy="2286000"/>
          </a:xfrm>
          <a:prstGeom prst="roundRect">
            <a:avLst>
              <a:gd name="adj" fmla="val 8750"/>
            </a:avLst>
          </a:prstGeom>
          <a:solidFill>
            <a:srgbClr val="F9D6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4A762B-8F6A-90CB-42B8-5C64FBF3D6E8}"/>
              </a:ext>
            </a:extLst>
          </p:cNvPr>
          <p:cNvSpPr/>
          <p:nvPr/>
        </p:nvSpPr>
        <p:spPr>
          <a:xfrm>
            <a:off x="381000" y="266700"/>
            <a:ext cx="10744200" cy="3129889"/>
          </a:xfrm>
          <a:prstGeom prst="roundRect">
            <a:avLst>
              <a:gd name="adj" fmla="val 5407"/>
            </a:avLst>
          </a:prstGeom>
          <a:solidFill>
            <a:srgbClr val="6E6F69"/>
          </a:solidFill>
          <a:ln>
            <a:solidFill>
              <a:srgbClr val="CCB1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3200" dirty="0"/>
              <a:t>[champion’s citation] </a:t>
            </a:r>
          </a:p>
          <a:p>
            <a:r>
              <a:rPr lang="en-AU" sz="3200" dirty="0"/>
              <a:t>“I think people underestimate how complicated this (UI) is. </a:t>
            </a:r>
          </a:p>
          <a:p>
            <a:r>
              <a:rPr lang="en-AU" sz="3200" dirty="0"/>
              <a:t>The complexity is in the machine learning and the algorithm. But that's almost the tip of the iceberg. </a:t>
            </a:r>
          </a:p>
          <a:p>
            <a:r>
              <a:rPr lang="en-AU" sz="3200" dirty="0"/>
              <a:t>The rest of it is really complicated. </a:t>
            </a:r>
          </a:p>
          <a:p>
            <a:r>
              <a:rPr lang="en-AU" sz="3200" dirty="0"/>
              <a:t>How do you get people to change their behaviour?”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276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9E9F-3265-9968-34B0-06CFF1B9E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C841543A-118D-15E5-CB56-FAEF8E61855B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8FA4CC0-C8E3-523F-0389-63465A5B4CFB}"/>
              </a:ext>
            </a:extLst>
          </p:cNvPr>
          <p:cNvSpPr txBox="1"/>
          <p:nvPr/>
        </p:nvSpPr>
        <p:spPr>
          <a:xfrm>
            <a:off x="1028700" y="866775"/>
            <a:ext cx="16230596" cy="972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3"/>
              </a:lnSpc>
            </a:pPr>
            <a:r>
              <a:rPr lang="en-US" sz="5652" dirty="0">
                <a:solidFill>
                  <a:schemeClr val="accent4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AI in Healthcare: Different Mindset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6AF5D14F-909B-85F8-EAC0-A09B1B655FCA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3097FC64-B881-75E4-7C4D-40DF9F442C07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7E2B594-29F6-7772-C57D-6B874F1A934C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E555C062-0531-DAE9-E58E-0404096BB55B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56941B3-CCBF-087A-404C-1E077A923B0C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6DDDC79A-8C92-FC78-85C4-93D4FC10397D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33462D-E1A6-7CF3-38F9-47E8C9C6675F}"/>
              </a:ext>
            </a:extLst>
          </p:cNvPr>
          <p:cNvGrpSpPr/>
          <p:nvPr/>
        </p:nvGrpSpPr>
        <p:grpSpPr>
          <a:xfrm>
            <a:off x="12420600" y="3461368"/>
            <a:ext cx="4838696" cy="5339732"/>
            <a:chOff x="12998448" y="2526898"/>
            <a:chExt cx="4838696" cy="53397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E4A8D-209A-25C3-ACB8-CB0E35BD6951}"/>
                </a:ext>
              </a:extLst>
            </p:cNvPr>
            <p:cNvGrpSpPr/>
            <p:nvPr/>
          </p:nvGrpSpPr>
          <p:grpSpPr>
            <a:xfrm>
              <a:off x="13361339" y="2526898"/>
              <a:ext cx="2779412" cy="3528392"/>
              <a:chOff x="4780293" y="3443908"/>
              <a:chExt cx="2779412" cy="3528392"/>
            </a:xfrm>
            <a:solidFill>
              <a:srgbClr val="00B050"/>
            </a:solidFill>
            <a:scene3d>
              <a:camera prst="orthographicFront">
                <a:rot lat="0" lon="10800000" rev="0"/>
              </a:camera>
              <a:lightRig rig="threePt" dir="t"/>
            </a:scene3d>
          </p:grpSpPr>
          <p:pic>
            <p:nvPicPr>
              <p:cNvPr id="6" name="Content Placeholder 6" descr="Brain in head with solid fill">
                <a:extLst>
                  <a:ext uri="{FF2B5EF4-FFF2-40B4-BE49-F238E27FC236}">
                    <a16:creationId xmlns:a16="http://schemas.microsoft.com/office/drawing/2014/main" id="{18923EC9-E38C-DE32-BA44-A05DD9004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45031" y="3443908"/>
                <a:ext cx="2138536" cy="2138536"/>
              </a:xfrm>
              <a:prstGeom prst="rect">
                <a:avLst/>
              </a:prstGeom>
            </p:spPr>
          </p:pic>
          <p:pic>
            <p:nvPicPr>
              <p:cNvPr id="9" name="Graphic 8" descr="Stethoscope with solid fill">
                <a:extLst>
                  <a:ext uri="{FF2B5EF4-FFF2-40B4-BE49-F238E27FC236}">
                    <a16:creationId xmlns:a16="http://schemas.microsoft.com/office/drawing/2014/main" id="{267CE490-77A2-3DB8-469A-9D238151B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80293" y="4833764"/>
                <a:ext cx="2779412" cy="2138536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7C84583-A142-00F4-FDB3-33FD154CF617}"/>
                </a:ext>
              </a:extLst>
            </p:cNvPr>
            <p:cNvSpPr txBox="1"/>
            <p:nvPr/>
          </p:nvSpPr>
          <p:spPr>
            <a:xfrm>
              <a:off x="12998448" y="6296970"/>
              <a:ext cx="48386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Patient-centered</a:t>
              </a:r>
            </a:p>
            <a:p>
              <a:r>
                <a:rPr lang="en-US" sz="2400" b="1" dirty="0">
                  <a:solidFill>
                    <a:srgbClr val="00B050"/>
                  </a:solidFill>
                </a:rPr>
                <a:t>Exploitation</a:t>
              </a:r>
              <a:r>
                <a:rPr lang="en-US" sz="2400" dirty="0"/>
                <a:t>, Confirm old knowledge</a:t>
              </a:r>
            </a:p>
            <a:p>
              <a:r>
                <a:rPr lang="en-US" sz="2400" b="1" dirty="0">
                  <a:solidFill>
                    <a:srgbClr val="00B050"/>
                  </a:solidFill>
                </a:rPr>
                <a:t>Clinical Plausibility </a:t>
              </a:r>
              <a:r>
                <a:rPr lang="en-US" sz="2400" dirty="0"/>
                <a:t>(clinical context) </a:t>
              </a:r>
              <a:endParaRPr lang="en-US" sz="2400" b="1" dirty="0"/>
            </a:p>
            <a:p>
              <a:endParaRPr lang="en-US" sz="2400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B566670-8557-2AED-EB31-131B78170AD5}"/>
              </a:ext>
            </a:extLst>
          </p:cNvPr>
          <p:cNvGrpSpPr/>
          <p:nvPr/>
        </p:nvGrpSpPr>
        <p:grpSpPr>
          <a:xfrm>
            <a:off x="1795449" y="3653433"/>
            <a:ext cx="4429666" cy="4963001"/>
            <a:chOff x="491065" y="2526898"/>
            <a:chExt cx="4429666" cy="4963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4CD0DB-2F9F-8661-2C7F-A6B3A7FDD57E}"/>
                </a:ext>
              </a:extLst>
            </p:cNvPr>
            <p:cNvGrpSpPr/>
            <p:nvPr/>
          </p:nvGrpSpPr>
          <p:grpSpPr>
            <a:xfrm>
              <a:off x="491065" y="2526898"/>
              <a:ext cx="3312368" cy="3407472"/>
              <a:chOff x="8637912" y="1628800"/>
              <a:chExt cx="2999112" cy="3011688"/>
            </a:xfrm>
          </p:grpSpPr>
          <p:pic>
            <p:nvPicPr>
              <p:cNvPr id="19" name="Graphic 18" descr="Programmer female with solid fill">
                <a:extLst>
                  <a:ext uri="{FF2B5EF4-FFF2-40B4-BE49-F238E27FC236}">
                    <a16:creationId xmlns:a16="http://schemas.microsoft.com/office/drawing/2014/main" id="{FD86C4ED-99BA-85B2-F067-48EE53429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637912" y="1641376"/>
                <a:ext cx="2999112" cy="2999112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103B650-60E4-6846-455A-547E9F990232}"/>
                  </a:ext>
                </a:extLst>
              </p:cNvPr>
              <p:cNvSpPr/>
              <p:nvPr/>
            </p:nvSpPr>
            <p:spPr>
              <a:xfrm>
                <a:off x="9381384" y="1840278"/>
                <a:ext cx="1512168" cy="14995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 descr="Head with gears with solid fill">
                <a:extLst>
                  <a:ext uri="{FF2B5EF4-FFF2-40B4-BE49-F238E27FC236}">
                    <a16:creationId xmlns:a16="http://schemas.microsoft.com/office/drawing/2014/main" id="{CD172D64-2D80-64D6-991A-BC87725D4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81274" y="1628800"/>
                <a:ext cx="1922512" cy="1922512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75CF404-1BA9-4B6B-1B41-E5B760FE1771}"/>
                </a:ext>
              </a:extLst>
            </p:cNvPr>
            <p:cNvSpPr txBox="1"/>
            <p:nvPr/>
          </p:nvSpPr>
          <p:spPr>
            <a:xfrm>
              <a:off x="491065" y="6289570"/>
              <a:ext cx="44296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Data-centered</a:t>
              </a:r>
            </a:p>
            <a:p>
              <a:r>
                <a:rPr lang="en-US" sz="2400" b="1" dirty="0">
                  <a:solidFill>
                    <a:srgbClr val="0070C0"/>
                  </a:solidFill>
                </a:rPr>
                <a:t>Exploration</a:t>
              </a:r>
              <a:r>
                <a:rPr lang="en-US" sz="2400" dirty="0"/>
                <a:t>, discover new insight</a:t>
              </a:r>
            </a:p>
            <a:p>
              <a:r>
                <a:rPr lang="en-US" sz="2400" b="1" dirty="0">
                  <a:solidFill>
                    <a:srgbClr val="0070C0"/>
                  </a:solidFill>
                </a:rPr>
                <a:t>Model</a:t>
              </a:r>
              <a:r>
                <a:rPr lang="en-US" sz="2400" b="1" dirty="0"/>
                <a:t> </a:t>
              </a:r>
            </a:p>
          </p:txBody>
        </p:sp>
      </p:grp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51C8EE1F-AC81-F11E-B193-3A9F09CE5391}"/>
              </a:ext>
            </a:extLst>
          </p:cNvPr>
          <p:cNvSpPr txBox="1">
            <a:spLocks/>
          </p:cNvSpPr>
          <p:nvPr/>
        </p:nvSpPr>
        <p:spPr>
          <a:xfrm>
            <a:off x="167933" y="9872845"/>
            <a:ext cx="17967667" cy="3420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dirty="0">
                <a:solidFill>
                  <a:schemeClr val="bg1"/>
                </a:solidFill>
              </a:rPr>
              <a:t>Bienefeld, N., Boss, J.M., </a:t>
            </a:r>
            <a:r>
              <a:rPr lang="en-AU" sz="1600" dirty="0" err="1">
                <a:solidFill>
                  <a:schemeClr val="bg1"/>
                </a:solidFill>
              </a:rPr>
              <a:t>Lüthy</a:t>
            </a:r>
            <a:r>
              <a:rPr lang="en-AU" sz="1600" dirty="0">
                <a:solidFill>
                  <a:schemeClr val="bg1"/>
                </a:solidFill>
              </a:rPr>
              <a:t>, R. </a:t>
            </a:r>
            <a:r>
              <a:rPr lang="en-AU" sz="1600" i="1" dirty="0">
                <a:solidFill>
                  <a:schemeClr val="bg1"/>
                </a:solidFill>
              </a:rPr>
              <a:t>et al.</a:t>
            </a:r>
            <a:r>
              <a:rPr lang="en-AU" sz="1600" dirty="0">
                <a:solidFill>
                  <a:schemeClr val="bg1"/>
                </a:solidFill>
              </a:rPr>
              <a:t> </a:t>
            </a:r>
            <a:r>
              <a:rPr lang="en-AU" sz="1600" b="1" dirty="0">
                <a:solidFill>
                  <a:schemeClr val="bg1"/>
                </a:solidFill>
              </a:rPr>
              <a:t>Solving the explainable AI conundrum by bridging clinicians’ needs and developers’ goals</a:t>
            </a:r>
            <a:r>
              <a:rPr lang="en-AU" sz="1600" dirty="0">
                <a:solidFill>
                  <a:schemeClr val="bg1"/>
                </a:solidFill>
              </a:rPr>
              <a:t>. </a:t>
            </a:r>
            <a:r>
              <a:rPr lang="en-AU" sz="1600" i="1" dirty="0" err="1">
                <a:solidFill>
                  <a:schemeClr val="bg1"/>
                </a:solidFill>
              </a:rPr>
              <a:t>npj</a:t>
            </a:r>
            <a:r>
              <a:rPr lang="en-AU" sz="1600" i="1" dirty="0">
                <a:solidFill>
                  <a:schemeClr val="bg1"/>
                </a:solidFill>
              </a:rPr>
              <a:t> Digit. Med.</a:t>
            </a:r>
            <a:r>
              <a:rPr lang="en-AU" sz="1600" dirty="0">
                <a:solidFill>
                  <a:schemeClr val="bg1"/>
                </a:solidFill>
              </a:rPr>
              <a:t> </a:t>
            </a:r>
            <a:r>
              <a:rPr lang="en-AU" sz="1600" b="1" dirty="0">
                <a:solidFill>
                  <a:schemeClr val="bg1"/>
                </a:solidFill>
              </a:rPr>
              <a:t>6</a:t>
            </a:r>
            <a:r>
              <a:rPr lang="en-AU" sz="1600" dirty="0">
                <a:solidFill>
                  <a:schemeClr val="bg1"/>
                </a:solidFill>
              </a:rPr>
              <a:t>, 94 (2023). https://</a:t>
            </a:r>
            <a:r>
              <a:rPr lang="en-AU" sz="1600" dirty="0" err="1">
                <a:solidFill>
                  <a:schemeClr val="bg1"/>
                </a:solidFill>
              </a:rPr>
              <a:t>doi.org</a:t>
            </a:r>
            <a:r>
              <a:rPr lang="en-AU" sz="1600" dirty="0">
                <a:solidFill>
                  <a:schemeClr val="bg1"/>
                </a:solidFill>
              </a:rPr>
              <a:t>/10.1038/s41746-023-00837-4</a:t>
            </a:r>
          </a:p>
        </p:txBody>
      </p:sp>
      <p:pic>
        <p:nvPicPr>
          <p:cNvPr id="56" name="Picture 55" descr="A hand holding a camera lens&#10;&#10;AI-generated content may be incorrect.">
            <a:extLst>
              <a:ext uri="{FF2B5EF4-FFF2-40B4-BE49-F238E27FC236}">
                <a16:creationId xmlns:a16="http://schemas.microsoft.com/office/drawing/2014/main" id="{7A023DB4-4BC2-D89B-A337-F42A4542CD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58757"/>
            <a:ext cx="5614039" cy="3742694"/>
          </a:xfrm>
          <a:prstGeom prst="rect">
            <a:avLst/>
          </a:prstGeom>
          <a:effectLst>
            <a:softEdge rad="107152"/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F632BA8-F092-B9D1-647E-3B99021129F5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67" name="Freeform 2">
              <a:extLst>
                <a:ext uri="{FF2B5EF4-FFF2-40B4-BE49-F238E27FC236}">
                  <a16:creationId xmlns:a16="http://schemas.microsoft.com/office/drawing/2014/main" id="{EA6869C8-411A-2777-57DF-A4928FC1EEDD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68" name="Picture 67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2C696A9B-4BC0-B51A-376A-D70C45E8F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BF66FF6-97AF-7B41-9E8A-0F8B28B17A90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123F5145-A701-569F-6E12-DB30CF5FC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92CFB2A-78C1-EC8D-1790-5AA6CEEFB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25E3B31-2153-0960-80F4-415A5A43A876}"/>
              </a:ext>
            </a:extLst>
          </p:cNvPr>
          <p:cNvSpPr txBox="1"/>
          <p:nvPr/>
        </p:nvSpPr>
        <p:spPr>
          <a:xfrm>
            <a:off x="1815069" y="2807802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Computer Scientists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D0DAE3-04F8-6108-DE7A-406DED373FB2}"/>
              </a:ext>
            </a:extLst>
          </p:cNvPr>
          <p:cNvSpPr txBox="1"/>
          <p:nvPr/>
        </p:nvSpPr>
        <p:spPr>
          <a:xfrm>
            <a:off x="13411200" y="2804525"/>
            <a:ext cx="179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Clinicians</a:t>
            </a:r>
          </a:p>
        </p:txBody>
      </p:sp>
    </p:spTree>
    <p:extLst>
      <p:ext uri="{BB962C8B-B14F-4D97-AF65-F5344CB8AC3E}">
        <p14:creationId xmlns:p14="http://schemas.microsoft.com/office/powerpoint/2010/main" val="393898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F5A6B-ADDD-57DF-F0B1-56C401153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47CA921F-AA3E-50D1-848A-F46A272068FD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634A2EF-BD71-72DC-FF37-6F82F4A2163F}"/>
              </a:ext>
            </a:extLst>
          </p:cNvPr>
          <p:cNvSpPr txBox="1"/>
          <p:nvPr/>
        </p:nvSpPr>
        <p:spPr>
          <a:xfrm>
            <a:off x="1028700" y="866775"/>
            <a:ext cx="17078920" cy="951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3"/>
              </a:lnSpc>
            </a:pPr>
            <a:r>
              <a:rPr lang="en-US" sz="5652" dirty="0">
                <a:solidFill>
                  <a:schemeClr val="accent4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AI in Healthcare: User interface (UI) - User Experience (UX)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9003F6E0-47E3-9DB8-173B-07CF238FF54D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B3F6DE7-4EBF-CDB4-AE20-304988AAB205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6223696B-5132-F11C-A4D0-5F27AF29C766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57986426-BABB-ADF5-DD8E-90E76D00BA1D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243DCB8-51ED-2DF3-04D0-2F8A2ED60E05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39635D10-76E2-ECBD-261E-B125EC0CB393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1C8922-E56E-2AC4-35EC-88D9B5478EE7}"/>
              </a:ext>
            </a:extLst>
          </p:cNvPr>
          <p:cNvGrpSpPr/>
          <p:nvPr/>
        </p:nvGrpSpPr>
        <p:grpSpPr>
          <a:xfrm>
            <a:off x="12783491" y="2459419"/>
            <a:ext cx="2779412" cy="3528392"/>
            <a:chOff x="4780293" y="3443908"/>
            <a:chExt cx="2779412" cy="3528392"/>
          </a:xfrm>
          <a:solidFill>
            <a:srgbClr val="00B050"/>
          </a:solidFill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6" name="Content Placeholder 6" descr="Brain in head with solid fill">
              <a:extLst>
                <a:ext uri="{FF2B5EF4-FFF2-40B4-BE49-F238E27FC236}">
                  <a16:creationId xmlns:a16="http://schemas.microsoft.com/office/drawing/2014/main" id="{FA831788-A1C3-CD24-5C85-A8A67974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45031" y="3443908"/>
              <a:ext cx="2138536" cy="2138536"/>
            </a:xfrm>
            <a:prstGeom prst="rect">
              <a:avLst/>
            </a:prstGeom>
          </p:spPr>
        </p:pic>
        <p:pic>
          <p:nvPicPr>
            <p:cNvPr id="9" name="Graphic 8" descr="Stethoscope with solid fill">
              <a:extLst>
                <a:ext uri="{FF2B5EF4-FFF2-40B4-BE49-F238E27FC236}">
                  <a16:creationId xmlns:a16="http://schemas.microsoft.com/office/drawing/2014/main" id="{65FB5FD6-4227-AEC5-F9F4-E21DFDF3F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80293" y="4833764"/>
              <a:ext cx="2779412" cy="213853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44D3A1-A840-1A92-1AAD-936BBC72B92A}"/>
              </a:ext>
            </a:extLst>
          </p:cNvPr>
          <p:cNvGrpSpPr/>
          <p:nvPr/>
        </p:nvGrpSpPr>
        <p:grpSpPr>
          <a:xfrm>
            <a:off x="1795449" y="2651484"/>
            <a:ext cx="3312368" cy="3407472"/>
            <a:chOff x="8637912" y="1628800"/>
            <a:chExt cx="2999112" cy="3011688"/>
          </a:xfrm>
        </p:grpSpPr>
        <p:pic>
          <p:nvPicPr>
            <p:cNvPr id="19" name="Graphic 18" descr="Programmer female with solid fill">
              <a:extLst>
                <a:ext uri="{FF2B5EF4-FFF2-40B4-BE49-F238E27FC236}">
                  <a16:creationId xmlns:a16="http://schemas.microsoft.com/office/drawing/2014/main" id="{DD79A998-6C21-4483-30AF-206A3ADED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7912" y="1641376"/>
              <a:ext cx="2999112" cy="2999112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40E74D-D84B-7E97-629B-821948EC065C}"/>
                </a:ext>
              </a:extLst>
            </p:cNvPr>
            <p:cNvSpPr/>
            <p:nvPr/>
          </p:nvSpPr>
          <p:spPr>
            <a:xfrm>
              <a:off x="9381384" y="1840278"/>
              <a:ext cx="1512168" cy="14995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Head with gears with solid fill">
              <a:extLst>
                <a:ext uri="{FF2B5EF4-FFF2-40B4-BE49-F238E27FC236}">
                  <a16:creationId xmlns:a16="http://schemas.microsoft.com/office/drawing/2014/main" id="{5934D3E4-D90A-EA9B-43DF-9E02F4623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81274" y="1628800"/>
              <a:ext cx="1922512" cy="192251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958C6D42-E409-104A-10FF-66B231342DEB}"/>
              </a:ext>
            </a:extLst>
          </p:cNvPr>
          <p:cNvSpPr txBox="1">
            <a:spLocks/>
          </p:cNvSpPr>
          <p:nvPr/>
        </p:nvSpPr>
        <p:spPr>
          <a:xfrm>
            <a:off x="167933" y="9872845"/>
            <a:ext cx="17967667" cy="3420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dirty="0">
                <a:solidFill>
                  <a:schemeClr val="bg1"/>
                </a:solidFill>
              </a:rPr>
              <a:t>Bienefeld, N., Boss, J.M., </a:t>
            </a:r>
            <a:r>
              <a:rPr lang="en-AU" sz="1400" dirty="0" err="1">
                <a:solidFill>
                  <a:schemeClr val="bg1"/>
                </a:solidFill>
              </a:rPr>
              <a:t>Lüthy</a:t>
            </a:r>
            <a:r>
              <a:rPr lang="en-AU" sz="1400" dirty="0">
                <a:solidFill>
                  <a:schemeClr val="bg1"/>
                </a:solidFill>
              </a:rPr>
              <a:t>, R. </a:t>
            </a:r>
            <a:r>
              <a:rPr lang="en-AU" sz="1400" i="1" dirty="0">
                <a:solidFill>
                  <a:schemeClr val="bg1"/>
                </a:solidFill>
              </a:rPr>
              <a:t>et al.</a:t>
            </a:r>
            <a:r>
              <a:rPr lang="en-AU" sz="1400" dirty="0">
                <a:solidFill>
                  <a:schemeClr val="bg1"/>
                </a:solidFill>
              </a:rPr>
              <a:t> </a:t>
            </a:r>
            <a:r>
              <a:rPr lang="en-AU" sz="1400" b="1" dirty="0">
                <a:solidFill>
                  <a:schemeClr val="bg1"/>
                </a:solidFill>
              </a:rPr>
              <a:t>Solving the explainable AI conundrum by bridging clinicians’ needs and developers’ goals</a:t>
            </a:r>
            <a:r>
              <a:rPr lang="en-AU" sz="1400" dirty="0">
                <a:solidFill>
                  <a:schemeClr val="bg1"/>
                </a:solidFill>
              </a:rPr>
              <a:t>. </a:t>
            </a:r>
            <a:r>
              <a:rPr lang="en-AU" sz="1400" i="1" dirty="0" err="1">
                <a:solidFill>
                  <a:schemeClr val="bg1"/>
                </a:solidFill>
              </a:rPr>
              <a:t>npj</a:t>
            </a:r>
            <a:r>
              <a:rPr lang="en-AU" sz="1400" i="1" dirty="0">
                <a:solidFill>
                  <a:schemeClr val="bg1"/>
                </a:solidFill>
              </a:rPr>
              <a:t> Digit. Med.</a:t>
            </a:r>
            <a:r>
              <a:rPr lang="en-AU" sz="1400" dirty="0">
                <a:solidFill>
                  <a:schemeClr val="bg1"/>
                </a:solidFill>
              </a:rPr>
              <a:t> </a:t>
            </a:r>
            <a:r>
              <a:rPr lang="en-AU" sz="1400" b="1" dirty="0">
                <a:solidFill>
                  <a:schemeClr val="bg1"/>
                </a:solidFill>
              </a:rPr>
              <a:t>6</a:t>
            </a:r>
            <a:r>
              <a:rPr lang="en-AU" sz="1400" dirty="0">
                <a:solidFill>
                  <a:schemeClr val="bg1"/>
                </a:solidFill>
              </a:rPr>
              <a:t>, 94 (2023). https://</a:t>
            </a:r>
            <a:r>
              <a:rPr lang="en-AU" sz="1400" dirty="0" err="1">
                <a:solidFill>
                  <a:schemeClr val="bg1"/>
                </a:solidFill>
              </a:rPr>
              <a:t>doi.org</a:t>
            </a:r>
            <a:r>
              <a:rPr lang="en-AU" sz="1400" dirty="0">
                <a:solidFill>
                  <a:schemeClr val="bg1"/>
                </a:solidFill>
              </a:rPr>
              <a:t>/10.1038/s41746-023-00837-4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948623-C863-71EE-71EA-E8C798B5614F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67" name="Freeform 2">
              <a:extLst>
                <a:ext uri="{FF2B5EF4-FFF2-40B4-BE49-F238E27FC236}">
                  <a16:creationId xmlns:a16="http://schemas.microsoft.com/office/drawing/2014/main" id="{34469E76-6A79-E585-05E9-946761EE58BD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68" name="Picture 67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224F8174-5DF7-726F-9AC6-490BBA5AB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6C428DA-0FC6-6A7A-1BD8-43CF5B701EB0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CA6107FB-C095-C67E-35AA-2F1F9F573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31AFD4CB-F6D6-9689-BC87-125399E79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4E705-F8C2-4F49-B86A-63199C5455D7}"/>
              </a:ext>
            </a:extLst>
          </p:cNvPr>
          <p:cNvGrpSpPr/>
          <p:nvPr/>
        </p:nvGrpSpPr>
        <p:grpSpPr>
          <a:xfrm>
            <a:off x="2506010" y="-158876"/>
            <a:ext cx="13056893" cy="8731376"/>
            <a:chOff x="2506010" y="1288924"/>
            <a:chExt cx="13056893" cy="8731376"/>
          </a:xfrm>
        </p:grpSpPr>
        <p:pic>
          <p:nvPicPr>
            <p:cNvPr id="60" name="Graphic 59" descr="Monitor with solid fill">
              <a:extLst>
                <a:ext uri="{FF2B5EF4-FFF2-40B4-BE49-F238E27FC236}">
                  <a16:creationId xmlns:a16="http://schemas.microsoft.com/office/drawing/2014/main" id="{8AF19377-9B2B-307D-62C5-2037CDBB5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05683" y="3086100"/>
              <a:ext cx="7348944" cy="6517097"/>
            </a:xfrm>
            <a:prstGeom prst="rect">
              <a:avLst/>
            </a:prstGeom>
          </p:spPr>
        </p:pic>
        <p:pic>
          <p:nvPicPr>
            <p:cNvPr id="3" name="Graphic 2" descr="Badge Question Mark with solid fill">
              <a:extLst>
                <a:ext uri="{FF2B5EF4-FFF2-40B4-BE49-F238E27FC236}">
                  <a16:creationId xmlns:a16="http://schemas.microsoft.com/office/drawing/2014/main" id="{CE64D058-3CF6-8B19-6972-56B5CE88D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58200" y="6546073"/>
              <a:ext cx="951158" cy="95115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94BC9EC-824C-A1AD-40C8-8243B695D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506010" y="1288924"/>
              <a:ext cx="13056893" cy="873137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AB2B3D4-78F1-835F-263B-CD4BA0AA9E51}"/>
              </a:ext>
            </a:extLst>
          </p:cNvPr>
          <p:cNvSpPr txBox="1"/>
          <p:nvPr/>
        </p:nvSpPr>
        <p:spPr>
          <a:xfrm>
            <a:off x="4695086" y="8154311"/>
            <a:ext cx="8660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to link algorithm performance and clinical impact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6327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E700C5DF-D702-AE95-F671-A6F93B6D13D4}"/>
              </a:ext>
            </a:extLst>
          </p:cNvPr>
          <p:cNvSpPr txBox="1"/>
          <p:nvPr/>
        </p:nvSpPr>
        <p:spPr>
          <a:xfrm>
            <a:off x="1028700" y="866775"/>
            <a:ext cx="16802100" cy="951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13"/>
              </a:lnSpc>
            </a:pPr>
            <a:r>
              <a:rPr lang="en-US" sz="5652" dirty="0">
                <a:solidFill>
                  <a:srgbClr val="000000"/>
                </a:solidFill>
                <a:latin typeface="+mj-lt"/>
                <a:ea typeface="Poppins"/>
                <a:cs typeface="Poppins"/>
                <a:sym typeface="Poppins"/>
              </a:rPr>
              <a:t>Systematic literature review</a:t>
            </a:r>
            <a:endParaRPr lang="en-US" sz="3600" dirty="0">
              <a:solidFill>
                <a:srgbClr val="00000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0A8853-9B2A-0D30-8C1C-98F691BC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476500"/>
            <a:ext cx="3635543" cy="48038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6" name="Picture 15" descr="A qr code in a circle&#10;&#10;AI-generated content may be incorrect.">
            <a:extLst>
              <a:ext uri="{FF2B5EF4-FFF2-40B4-BE49-F238E27FC236}">
                <a16:creationId xmlns:a16="http://schemas.microsoft.com/office/drawing/2014/main" id="{760DB171-8D22-1DC2-91CE-71987340B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2476500"/>
            <a:ext cx="4803800" cy="480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778660-C92B-70C8-0859-6C0FE2D2216F}"/>
              </a:ext>
            </a:extLst>
          </p:cNvPr>
          <p:cNvSpPr txBox="1"/>
          <p:nvPr/>
        </p:nvSpPr>
        <p:spPr>
          <a:xfrm>
            <a:off x="609600" y="2340192"/>
            <a:ext cx="807419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5700" indent="-1155700"/>
            <a:r>
              <a:rPr lang="en-AU" sz="3200" dirty="0">
                <a:solidFill>
                  <a:srgbClr val="7030A0"/>
                </a:solidFill>
              </a:rPr>
              <a:t>RQ-1 - How are </a:t>
            </a:r>
            <a:r>
              <a:rPr lang="en-AU" sz="3200" b="1" dirty="0">
                <a:solidFill>
                  <a:srgbClr val="7030A0"/>
                </a:solidFill>
              </a:rPr>
              <a:t>clinicians involved </a:t>
            </a:r>
            <a:r>
              <a:rPr lang="en-AU" sz="3200" dirty="0">
                <a:solidFill>
                  <a:srgbClr val="7030A0"/>
                </a:solidFill>
              </a:rPr>
              <a:t>in Artificial Intelligence Clinical Decision Support (AI-CDSS) </a:t>
            </a:r>
            <a:r>
              <a:rPr lang="en-AU" sz="3200" b="1" dirty="0">
                <a:solidFill>
                  <a:srgbClr val="7030A0"/>
                </a:solidFill>
              </a:rPr>
              <a:t>design</a:t>
            </a:r>
            <a:r>
              <a:rPr lang="en-AU" sz="3200" dirty="0">
                <a:solidFill>
                  <a:srgbClr val="7030A0"/>
                </a:solidFill>
              </a:rPr>
              <a:t>?</a:t>
            </a:r>
          </a:p>
          <a:p>
            <a:pPr marL="1155700" indent="-1155700"/>
            <a:endParaRPr lang="en-AU" sz="3200" dirty="0">
              <a:solidFill>
                <a:srgbClr val="7030A0"/>
              </a:solidFill>
            </a:endParaRPr>
          </a:p>
          <a:p>
            <a:pPr marL="1155700" indent="-1155700"/>
            <a:r>
              <a:rPr lang="en-AU" sz="3200" dirty="0">
                <a:solidFill>
                  <a:srgbClr val="7030A0"/>
                </a:solidFill>
              </a:rPr>
              <a:t>RQ-2 - How are AI prediction presentation methods (UI) </a:t>
            </a:r>
            <a:r>
              <a:rPr lang="en-AU" sz="3200" b="1" dirty="0">
                <a:solidFill>
                  <a:srgbClr val="7030A0"/>
                </a:solidFill>
              </a:rPr>
              <a:t>evaluated</a:t>
            </a:r>
            <a:r>
              <a:rPr lang="en-AU" sz="3200" dirty="0">
                <a:solidFill>
                  <a:srgbClr val="7030A0"/>
                </a:solidFill>
              </a:rPr>
              <a:t>?</a:t>
            </a:r>
          </a:p>
          <a:p>
            <a:pPr marL="1155700" indent="-1155700"/>
            <a:endParaRPr lang="en-US" sz="3200" dirty="0">
              <a:solidFill>
                <a:srgbClr val="7030A0"/>
              </a:solidFill>
            </a:endParaRPr>
          </a:p>
          <a:p>
            <a:pPr marL="1155700" lvl="0" indent="-1155700"/>
            <a:r>
              <a:rPr lang="en-AU" sz="3200" dirty="0">
                <a:solidFill>
                  <a:srgbClr val="7030A0"/>
                </a:solidFill>
              </a:rPr>
              <a:t>RQ-3 - How are AI predictions </a:t>
            </a:r>
            <a:r>
              <a:rPr lang="en-AU" sz="3200" b="1" dirty="0">
                <a:solidFill>
                  <a:srgbClr val="7030A0"/>
                </a:solidFill>
              </a:rPr>
              <a:t>presented</a:t>
            </a:r>
            <a:r>
              <a:rPr lang="en-AU" sz="3200" dirty="0">
                <a:solidFill>
                  <a:srgbClr val="7030A0"/>
                </a:solidFill>
              </a:rPr>
              <a:t> to clinicians?</a:t>
            </a:r>
          </a:p>
          <a:p>
            <a:pPr marL="1155700" lvl="0" indent="-1155700"/>
            <a:endParaRPr lang="en-AU" sz="3200" dirty="0">
              <a:solidFill>
                <a:srgbClr val="7030A0"/>
              </a:solidFill>
            </a:endParaRPr>
          </a:p>
          <a:p>
            <a:pPr marL="1155700" indent="-1155700"/>
            <a:r>
              <a:rPr lang="en-AU" sz="3200" dirty="0">
                <a:solidFill>
                  <a:srgbClr val="7030A0"/>
                </a:solidFill>
              </a:rPr>
              <a:t>RQ-4 - When are </a:t>
            </a:r>
            <a:r>
              <a:rPr lang="en-AU" sz="3200" b="1" dirty="0">
                <a:solidFill>
                  <a:srgbClr val="7030A0"/>
                </a:solidFill>
              </a:rPr>
              <a:t>interactive</a:t>
            </a:r>
            <a:r>
              <a:rPr lang="en-AU" sz="3200" dirty="0">
                <a:solidFill>
                  <a:srgbClr val="7030A0"/>
                </a:solidFill>
              </a:rPr>
              <a:t>, rather than static, visualisations used and what is their purpose and value?</a:t>
            </a:r>
          </a:p>
          <a:p>
            <a:pPr marL="1155700" indent="-1155700"/>
            <a:endParaRPr lang="en-US" sz="3200" dirty="0">
              <a:solidFill>
                <a:srgbClr val="7030A0"/>
              </a:solidFill>
            </a:endParaRPr>
          </a:p>
          <a:p>
            <a:endParaRPr lang="en-US" sz="3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5C5016-4619-4629-3A64-8EE3F31656A2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25" name="Freeform 2">
              <a:extLst>
                <a:ext uri="{FF2B5EF4-FFF2-40B4-BE49-F238E27FC236}">
                  <a16:creationId xmlns:a16="http://schemas.microsoft.com/office/drawing/2014/main" id="{8D00336A-3841-B2E1-F1E5-1B8414B7D0F1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26" name="Picture 25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96023928-5A26-A043-5BC3-1D01D3C30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D40D21-30A2-AD5F-1930-3AFB316922FC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6F1E5BA-930E-4AB5-1848-10904429D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7AC2247-904E-0F91-98C4-D7ED4F312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200BB2DE-2B75-9BD2-350E-A313B4D4D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7" y="7733490"/>
            <a:ext cx="8731089" cy="6866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2DA8-F3A2-22C1-DBE7-2810F495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949906-EDE3-B3FC-4825-777D665CD1F6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4FA934-E118-89E0-E744-80803742FA9C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EA544D-0EDC-EFA4-26A8-F564B5451DA1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010A7FA-391A-DF4E-AFF5-2CAEB1A96066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D3B9026-A2B7-5471-C7D0-49F8DDE67DAB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482243-3AB3-6258-3821-553B3A5CB25B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5140DFA8-2E71-BBB8-6F4C-E4DBFD0CCFE3}"/>
              </a:ext>
            </a:extLst>
          </p:cNvPr>
          <p:cNvSpPr txBox="1"/>
          <p:nvPr/>
        </p:nvSpPr>
        <p:spPr>
          <a:xfrm>
            <a:off x="1028700" y="866775"/>
            <a:ext cx="16802100" cy="951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13"/>
              </a:lnSpc>
            </a:pPr>
            <a:r>
              <a:rPr lang="en-US" sz="5652" dirty="0">
                <a:solidFill>
                  <a:srgbClr val="000000"/>
                </a:solidFill>
                <a:latin typeface="+mj-lt"/>
                <a:ea typeface="Poppins"/>
                <a:cs typeface="Poppins"/>
                <a:sym typeface="Poppins"/>
              </a:rPr>
              <a:t>Systematic literature review</a:t>
            </a:r>
            <a:endParaRPr lang="en-US" sz="3600" dirty="0">
              <a:solidFill>
                <a:srgbClr val="00000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73BED5-86AA-249B-5D95-9786ED0B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476500"/>
            <a:ext cx="3635543" cy="48038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6" name="Picture 15" descr="A qr code in a circle&#10;&#10;AI-generated content may be incorrect.">
            <a:extLst>
              <a:ext uri="{FF2B5EF4-FFF2-40B4-BE49-F238E27FC236}">
                <a16:creationId xmlns:a16="http://schemas.microsoft.com/office/drawing/2014/main" id="{5FB06931-DFC7-A9CA-2DE6-FD06F59205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2476500"/>
            <a:ext cx="4803800" cy="4803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2AFECD-207C-0CDC-1165-2CB89184ED54}"/>
              </a:ext>
            </a:extLst>
          </p:cNvPr>
          <p:cNvSpPr txBox="1"/>
          <p:nvPr/>
        </p:nvSpPr>
        <p:spPr>
          <a:xfrm>
            <a:off x="530200" y="3023757"/>
            <a:ext cx="8074193" cy="370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trialed or implemented in hospital settings employing AI models and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EMR based (no imaging)</a:t>
            </a:r>
          </a:p>
          <a:p>
            <a:pPr>
              <a:lnSpc>
                <a:spcPct val="150000"/>
              </a:lnSpc>
            </a:pP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21 Systems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D4DE8F-1B83-B15A-62AD-0CF49EFAD3DE}"/>
              </a:ext>
            </a:extLst>
          </p:cNvPr>
          <p:cNvGrpSpPr/>
          <p:nvPr/>
        </p:nvGrpSpPr>
        <p:grpSpPr>
          <a:xfrm>
            <a:off x="11658600" y="9137991"/>
            <a:ext cx="6449020" cy="544887"/>
            <a:chOff x="148208" y="9139766"/>
            <a:chExt cx="6449020" cy="544887"/>
          </a:xfrm>
        </p:grpSpPr>
        <p:sp>
          <p:nvSpPr>
            <p:cNvPr id="25" name="Freeform 2">
              <a:extLst>
                <a:ext uri="{FF2B5EF4-FFF2-40B4-BE49-F238E27FC236}">
                  <a16:creationId xmlns:a16="http://schemas.microsoft.com/office/drawing/2014/main" id="{6E484714-BAD2-9F59-0F8F-C0F335583A78}"/>
                </a:ext>
              </a:extLst>
            </p:cNvPr>
            <p:cNvSpPr/>
            <p:nvPr/>
          </p:nvSpPr>
          <p:spPr>
            <a:xfrm>
              <a:off x="5633721" y="9148082"/>
              <a:ext cx="963507" cy="535119"/>
            </a:xfrm>
            <a:custGeom>
              <a:avLst/>
              <a:gdLst/>
              <a:ahLst/>
              <a:cxnLst/>
              <a:rect l="l" t="t" r="r" b="b"/>
              <a:pathLst>
                <a:path w="2302482" h="1243340">
                  <a:moveTo>
                    <a:pt x="0" y="0"/>
                  </a:moveTo>
                  <a:lnTo>
                    <a:pt x="2302482" y="0"/>
                  </a:lnTo>
                  <a:lnTo>
                    <a:pt x="2302482" y="1243340"/>
                  </a:lnTo>
                  <a:lnTo>
                    <a:pt x="0" y="124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pic>
          <p:nvPicPr>
            <p:cNvPr id="26" name="Picture 25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693A8C7E-B4F0-3A82-EF4C-79BD88E8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8" y="9165447"/>
              <a:ext cx="2279185" cy="50082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347E07-F9B8-1C4E-5297-A82E1483EFCE}"/>
                </a:ext>
              </a:extLst>
            </p:cNvPr>
            <p:cNvGrpSpPr/>
            <p:nvPr/>
          </p:nvGrpSpPr>
          <p:grpSpPr>
            <a:xfrm>
              <a:off x="2503593" y="9139766"/>
              <a:ext cx="3087582" cy="544887"/>
              <a:chOff x="9396810" y="8343900"/>
              <a:chExt cx="5462190" cy="10080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03E7E37-DF0D-68BA-E1FD-D61777A0A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96810" y="8343900"/>
                <a:ext cx="2331001" cy="10080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F5EC431-99FF-4DA8-5DB9-6C2773BC7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43403" y="8343900"/>
                <a:ext cx="3015597" cy="1008000"/>
              </a:xfrm>
              <a:prstGeom prst="rect">
                <a:avLst/>
              </a:prstGeom>
            </p:spPr>
          </p:pic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12100E64-7298-4B0A-5F0D-9551F560D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7" y="7733490"/>
            <a:ext cx="8731089" cy="6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4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3C1D8-EE91-EFE5-CDB2-6111FC0BA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F45EB104-7C4C-094D-639F-D1DC009B90C7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6B96164B-9D08-5CC7-CC70-C1D13CDA6D8F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0740253-F5E8-4BEE-49B1-3652E2D0EDFF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C0D4B962-9980-E920-728C-1A243032CA25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34DC20B1-4A6C-6D42-A80F-0A9F4DC5F519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8F4A9CD-8BCF-4CE0-6FCB-E2E3FEF732FE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93F37942-57F8-FA8F-1950-3F314AA0EEE6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A1D4F5BB-750E-4568-B90F-58DB35928629}"/>
              </a:ext>
            </a:extLst>
          </p:cNvPr>
          <p:cNvSpPr txBox="1"/>
          <p:nvPr/>
        </p:nvSpPr>
        <p:spPr>
          <a:xfrm>
            <a:off x="1028700" y="866774"/>
            <a:ext cx="8648700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38" indent="-7938"/>
            <a:r>
              <a:rPr lang="en-AU" sz="4400" dirty="0">
                <a:solidFill>
                  <a:srgbClr val="7030A0"/>
                </a:solidFill>
              </a:rPr>
              <a:t>RQ-1 - How are </a:t>
            </a:r>
            <a:r>
              <a:rPr lang="en-AU" sz="4400" b="1" dirty="0">
                <a:solidFill>
                  <a:srgbClr val="7030A0"/>
                </a:solidFill>
              </a:rPr>
              <a:t>clinicians involved </a:t>
            </a:r>
            <a:r>
              <a:rPr lang="en-AU" sz="4400" dirty="0">
                <a:solidFill>
                  <a:srgbClr val="7030A0"/>
                </a:solidFill>
              </a:rPr>
              <a:t>in Artificial Intelligence Clinical Decision Support (AI-CDSS) </a:t>
            </a:r>
            <a:r>
              <a:rPr lang="en-AU" sz="4400" b="1" dirty="0">
                <a:solidFill>
                  <a:srgbClr val="7030A0"/>
                </a:solidFill>
              </a:rPr>
              <a:t>design</a:t>
            </a:r>
            <a:r>
              <a:rPr lang="en-AU" sz="4400" dirty="0">
                <a:solidFill>
                  <a:srgbClr val="7030A0"/>
                </a:solidFill>
              </a:rPr>
              <a:t>?</a:t>
            </a:r>
            <a:endParaRPr lang="en-US" sz="4400" dirty="0">
              <a:solidFill>
                <a:srgbClr val="7030A0"/>
              </a:solidFill>
            </a:endParaRPr>
          </a:p>
          <a:p>
            <a:pPr marL="1155700" lvl="0" indent="-1155700"/>
            <a:endParaRPr lang="en-US" sz="4400" dirty="0">
              <a:solidFill>
                <a:srgbClr val="7030A0"/>
              </a:solidFill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AD6E73F5-8DEE-FD89-6A9C-AEF8F15D9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19856"/>
              </p:ext>
            </p:extLst>
          </p:nvPr>
        </p:nvGraphicFramePr>
        <p:xfrm>
          <a:off x="10137573" y="714374"/>
          <a:ext cx="6702627" cy="8816246"/>
        </p:xfrm>
        <a:graphic>
          <a:graphicData uri="http://schemas.openxmlformats.org/drawingml/2006/table">
            <a:tbl>
              <a:tblPr firstRow="1" firstCol="1" bandRow="1"/>
              <a:tblGrid>
                <a:gridCol w="1567780">
                  <a:extLst>
                    <a:ext uri="{9D8B030D-6E8A-4147-A177-3AD203B41FA5}">
                      <a16:colId xmlns:a16="http://schemas.microsoft.com/office/drawing/2014/main" val="3010269703"/>
                    </a:ext>
                  </a:extLst>
                </a:gridCol>
                <a:gridCol w="778395">
                  <a:extLst>
                    <a:ext uri="{9D8B030D-6E8A-4147-A177-3AD203B41FA5}">
                      <a16:colId xmlns:a16="http://schemas.microsoft.com/office/drawing/2014/main" val="3690938578"/>
                    </a:ext>
                  </a:extLst>
                </a:gridCol>
                <a:gridCol w="1043966">
                  <a:extLst>
                    <a:ext uri="{9D8B030D-6E8A-4147-A177-3AD203B41FA5}">
                      <a16:colId xmlns:a16="http://schemas.microsoft.com/office/drawing/2014/main" val="845570115"/>
                    </a:ext>
                  </a:extLst>
                </a:gridCol>
                <a:gridCol w="1483686">
                  <a:extLst>
                    <a:ext uri="{9D8B030D-6E8A-4147-A177-3AD203B41FA5}">
                      <a16:colId xmlns:a16="http://schemas.microsoft.com/office/drawing/2014/main" val="207905145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51987687"/>
                    </a:ext>
                  </a:extLst>
                </a:gridCol>
              </a:tblGrid>
              <a:tr h="758346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Systems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xAI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interact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co-design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UI evaluated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955596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CarePre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63968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Trews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46332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4050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64337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4690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9172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RetainVis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78228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05651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61988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764753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375829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418846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932110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559260"/>
                  </a:ext>
                </a:extLst>
              </a:tr>
              <a:tr h="756440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Watch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440197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263692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044275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166756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AUTO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607385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471825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Previse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944093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B226AC99-140B-7012-3EB5-1D74A64D2B4B}"/>
              </a:ext>
            </a:extLst>
          </p:cNvPr>
          <p:cNvSpPr/>
          <p:nvPr/>
        </p:nvSpPr>
        <p:spPr>
          <a:xfrm>
            <a:off x="11700484" y="723899"/>
            <a:ext cx="1786916" cy="881624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D2EC11-CA10-EF8B-25F0-92225F44E4AD}"/>
              </a:ext>
            </a:extLst>
          </p:cNvPr>
          <p:cNvSpPr txBox="1"/>
          <p:nvPr/>
        </p:nvSpPr>
        <p:spPr>
          <a:xfrm>
            <a:off x="1028700" y="4363187"/>
            <a:ext cx="819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~50% (n=11)  Co-designed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3B5EED-C8F4-668A-31EF-E93D1BDD8308}"/>
              </a:ext>
            </a:extLst>
          </p:cNvPr>
          <p:cNvSpPr/>
          <p:nvPr/>
        </p:nvSpPr>
        <p:spPr>
          <a:xfrm>
            <a:off x="15031261" y="714374"/>
            <a:ext cx="1786916" cy="8816246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83ECE9-5432-B234-0C58-1526C052926B}"/>
              </a:ext>
            </a:extLst>
          </p:cNvPr>
          <p:cNvGrpSpPr/>
          <p:nvPr/>
        </p:nvGrpSpPr>
        <p:grpSpPr>
          <a:xfrm>
            <a:off x="1524000" y="5505994"/>
            <a:ext cx="6324600" cy="4133305"/>
            <a:chOff x="695351" y="3815198"/>
            <a:chExt cx="4025900" cy="27941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9EF6F3-672C-0963-B8E9-4362F40BC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400" y="3815198"/>
              <a:ext cx="3996000" cy="4599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D1FE9A-4447-5889-E65B-75B2A5E8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351" y="4259892"/>
              <a:ext cx="4025900" cy="234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854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B54BC-EA6B-EB49-0181-E73B567F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FA8A4DE-D367-B4D7-68DF-B643C97C8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038201"/>
              </p:ext>
            </p:extLst>
          </p:nvPr>
        </p:nvGraphicFramePr>
        <p:xfrm>
          <a:off x="10137573" y="714374"/>
          <a:ext cx="6702627" cy="8816246"/>
        </p:xfrm>
        <a:graphic>
          <a:graphicData uri="http://schemas.openxmlformats.org/drawingml/2006/table">
            <a:tbl>
              <a:tblPr firstRow="1" firstCol="1" bandRow="1"/>
              <a:tblGrid>
                <a:gridCol w="1567780">
                  <a:extLst>
                    <a:ext uri="{9D8B030D-6E8A-4147-A177-3AD203B41FA5}">
                      <a16:colId xmlns:a16="http://schemas.microsoft.com/office/drawing/2014/main" val="3010269703"/>
                    </a:ext>
                  </a:extLst>
                </a:gridCol>
                <a:gridCol w="778395">
                  <a:extLst>
                    <a:ext uri="{9D8B030D-6E8A-4147-A177-3AD203B41FA5}">
                      <a16:colId xmlns:a16="http://schemas.microsoft.com/office/drawing/2014/main" val="3690938578"/>
                    </a:ext>
                  </a:extLst>
                </a:gridCol>
                <a:gridCol w="1043966">
                  <a:extLst>
                    <a:ext uri="{9D8B030D-6E8A-4147-A177-3AD203B41FA5}">
                      <a16:colId xmlns:a16="http://schemas.microsoft.com/office/drawing/2014/main" val="845570115"/>
                    </a:ext>
                  </a:extLst>
                </a:gridCol>
                <a:gridCol w="1483686">
                  <a:extLst>
                    <a:ext uri="{9D8B030D-6E8A-4147-A177-3AD203B41FA5}">
                      <a16:colId xmlns:a16="http://schemas.microsoft.com/office/drawing/2014/main" val="207905145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51987687"/>
                    </a:ext>
                  </a:extLst>
                </a:gridCol>
              </a:tblGrid>
              <a:tr h="758346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Systems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xAI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interact</a:t>
                      </a:r>
                      <a:endParaRPr lang="en-AU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co-design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UI evaluated</a:t>
                      </a:r>
                      <a:endParaRPr lang="en-AU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955596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CarePre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63968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Trews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46332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64050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64337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4690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9172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RetainVis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878228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05651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61988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764753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375829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18846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2110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559260"/>
                  </a:ext>
                </a:extLst>
              </a:tr>
              <a:tr h="756440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Sepsis Watch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440197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263692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yes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044275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166756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AUTO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607385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471825"/>
                  </a:ext>
                </a:extLst>
              </a:tr>
              <a:tr h="365073"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Previse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unclear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2700" algn="ctr">
                        <a:lnSpc>
                          <a:spcPct val="107000"/>
                        </a:lnSpc>
                        <a:buNone/>
                      </a:pPr>
                      <a:r>
                        <a:rPr lang="en-A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</a:t>
                      </a:r>
                      <a:endParaRPr lang="en-A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944093"/>
                  </a:ext>
                </a:extLst>
              </a:tr>
            </a:tbl>
          </a:graphicData>
        </a:graphic>
      </p:graphicFrame>
      <p:sp>
        <p:nvSpPr>
          <p:cNvPr id="7" name="TextBox 7">
            <a:extLst>
              <a:ext uri="{FF2B5EF4-FFF2-40B4-BE49-F238E27FC236}">
                <a16:creationId xmlns:a16="http://schemas.microsoft.com/office/drawing/2014/main" id="{4809D610-0B0F-8B0F-D2AC-608E331A4844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F49AE38-D17F-60EB-359B-C85A6A43ED47}"/>
              </a:ext>
            </a:extLst>
          </p:cNvPr>
          <p:cNvGrpSpPr/>
          <p:nvPr/>
        </p:nvGrpSpPr>
        <p:grpSpPr>
          <a:xfrm>
            <a:off x="0" y="9913319"/>
            <a:ext cx="18288000" cy="373682"/>
            <a:chOff x="0" y="0"/>
            <a:chExt cx="4816593" cy="98855"/>
          </a:xfrm>
          <a:solidFill>
            <a:schemeClr val="tx1"/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B70CE04-4EB1-13C2-BE8E-B8E181F279DD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853469D9-5EB4-EEE2-BA3B-02F05A71D1C1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44BD6B8F-1795-3388-E3EF-157F423B51EB}"/>
              </a:ext>
            </a:extLst>
          </p:cNvPr>
          <p:cNvGrpSpPr/>
          <p:nvPr/>
        </p:nvGrpSpPr>
        <p:grpSpPr>
          <a:xfrm>
            <a:off x="0" y="-158876"/>
            <a:ext cx="18288000" cy="519999"/>
            <a:chOff x="0" y="-38100"/>
            <a:chExt cx="4816593" cy="136955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EC1293F-D970-9279-7910-CE4F46790404}"/>
                </a:ext>
              </a:extLst>
            </p:cNvPr>
            <p:cNvSpPr/>
            <p:nvPr/>
          </p:nvSpPr>
          <p:spPr>
            <a:xfrm>
              <a:off x="0" y="0"/>
              <a:ext cx="4816592" cy="98855"/>
            </a:xfrm>
            <a:custGeom>
              <a:avLst/>
              <a:gdLst/>
              <a:ahLst/>
              <a:cxnLst/>
              <a:rect l="l" t="t" r="r" b="b"/>
              <a:pathLst>
                <a:path w="4816592" h="98855">
                  <a:moveTo>
                    <a:pt x="0" y="0"/>
                  </a:moveTo>
                  <a:lnTo>
                    <a:pt x="4816592" y="0"/>
                  </a:lnTo>
                  <a:lnTo>
                    <a:pt x="4816592" y="98855"/>
                  </a:lnTo>
                  <a:lnTo>
                    <a:pt x="0" y="988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AFE79CA3-1ADC-CF02-F6CC-99EAF950A3D1}"/>
                </a:ext>
              </a:extLst>
            </p:cNvPr>
            <p:cNvSpPr txBox="1"/>
            <p:nvPr/>
          </p:nvSpPr>
          <p:spPr>
            <a:xfrm>
              <a:off x="0" y="-38100"/>
              <a:ext cx="4816593" cy="1369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5DF6CBA2-07B9-E86F-A1F6-734314D08C04}"/>
              </a:ext>
            </a:extLst>
          </p:cNvPr>
          <p:cNvSpPr txBox="1"/>
          <p:nvPr/>
        </p:nvSpPr>
        <p:spPr>
          <a:xfrm>
            <a:off x="1028700" y="866774"/>
            <a:ext cx="8648700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38" indent="-7938"/>
            <a:r>
              <a:rPr lang="en-AU" sz="4400" dirty="0">
                <a:solidFill>
                  <a:srgbClr val="7030A0"/>
                </a:solidFill>
              </a:rPr>
              <a:t>RQ-1 - How are </a:t>
            </a:r>
            <a:r>
              <a:rPr lang="en-AU" sz="4400" b="1" dirty="0">
                <a:solidFill>
                  <a:srgbClr val="7030A0"/>
                </a:solidFill>
              </a:rPr>
              <a:t>clinicians involved </a:t>
            </a:r>
            <a:r>
              <a:rPr lang="en-AU" sz="4400" dirty="0">
                <a:solidFill>
                  <a:srgbClr val="7030A0"/>
                </a:solidFill>
              </a:rPr>
              <a:t>in Artificial Intelligence Clinical Decision Support (AI-CDSS) </a:t>
            </a:r>
            <a:r>
              <a:rPr lang="en-AU" sz="4400" b="1" dirty="0">
                <a:solidFill>
                  <a:srgbClr val="7030A0"/>
                </a:solidFill>
              </a:rPr>
              <a:t>design</a:t>
            </a:r>
            <a:r>
              <a:rPr lang="en-AU" sz="4400" dirty="0">
                <a:solidFill>
                  <a:srgbClr val="7030A0"/>
                </a:solidFill>
              </a:rPr>
              <a:t>?</a:t>
            </a:r>
            <a:endParaRPr lang="en-US" sz="4400" dirty="0">
              <a:solidFill>
                <a:srgbClr val="7030A0"/>
              </a:solidFill>
            </a:endParaRPr>
          </a:p>
          <a:p>
            <a:pPr marL="1155700" lvl="0" indent="-1155700"/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F82142-7AEA-6957-2AE8-634617EEE8C4}"/>
              </a:ext>
            </a:extLst>
          </p:cNvPr>
          <p:cNvSpPr txBox="1"/>
          <p:nvPr/>
        </p:nvSpPr>
        <p:spPr>
          <a:xfrm>
            <a:off x="533400" y="4363187"/>
            <a:ext cx="944880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Codesigned systems implemented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	</a:t>
            </a:r>
            <a:r>
              <a:rPr lang="en-US" sz="2800" b="1" dirty="0"/>
              <a:t>explainability techniques (xAI)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	interactions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	only 3 (dark blue) High Quality User Interface Evaluation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047A5-07CB-5C95-91F4-E4856A0F1A36}"/>
              </a:ext>
            </a:extLst>
          </p:cNvPr>
          <p:cNvSpPr/>
          <p:nvPr/>
        </p:nvSpPr>
        <p:spPr>
          <a:xfrm>
            <a:off x="10137572" y="5143500"/>
            <a:ext cx="6702625" cy="14478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B83EF-CCFD-6AC5-40CC-26C587CF703A}"/>
              </a:ext>
            </a:extLst>
          </p:cNvPr>
          <p:cNvSpPr/>
          <p:nvPr/>
        </p:nvSpPr>
        <p:spPr>
          <a:xfrm>
            <a:off x="10137573" y="7354158"/>
            <a:ext cx="6702626" cy="217646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1E4FF5BD-FCB4-C70E-DA1C-92C14F17E73B}"/>
              </a:ext>
            </a:extLst>
          </p:cNvPr>
          <p:cNvSpPr txBox="1"/>
          <p:nvPr/>
        </p:nvSpPr>
        <p:spPr>
          <a:xfrm>
            <a:off x="12001428" y="9343137"/>
            <a:ext cx="1985056" cy="19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"/>
              </a:lnSpc>
            </a:pPr>
            <a:r>
              <a:rPr lang="en-US" sz="10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ENGAGE. DISRUPT. TRANSFORM.</a:t>
            </a:r>
          </a:p>
        </p:txBody>
      </p:sp>
    </p:spTree>
    <p:extLst>
      <p:ext uri="{BB962C8B-B14F-4D97-AF65-F5344CB8AC3E}">
        <p14:creationId xmlns:p14="http://schemas.microsoft.com/office/powerpoint/2010/main" val="49958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CFA033D725F04193FF33CEC69E7D79" ma:contentTypeVersion="32" ma:contentTypeDescription="Create a new document." ma:contentTypeScope="" ma:versionID="2b1f21369f42e92fddb80a583917d690">
  <xsd:schema xmlns:xsd="http://www.w3.org/2001/XMLSchema" xmlns:xs="http://www.w3.org/2001/XMLSchema" xmlns:p="http://schemas.microsoft.com/office/2006/metadata/properties" xmlns:ns1="http://schemas.microsoft.com/sharepoint/v3" xmlns:ns2="5ba3d6e7-a2af-4749-8098-b4b16c478510" xmlns:ns3="20754dff-ad4d-4cbc-ad1f-534a1771b75f" xmlns:ns4="http://schemas.microsoft.com/sharepoint/v4" targetNamespace="http://schemas.microsoft.com/office/2006/metadata/properties" ma:root="true" ma:fieldsID="ee26e224dae5e5548fe904fa46e93ae1" ns1:_="" ns2:_="" ns3:_="" ns4:_="">
    <xsd:import namespace="http://schemas.microsoft.com/sharepoint/v3"/>
    <xsd:import namespace="5ba3d6e7-a2af-4749-8098-b4b16c478510"/>
    <xsd:import namespace="20754dff-ad4d-4cbc-ad1f-534a1771b75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Picture" minOccurs="0"/>
                <xsd:element ref="ns2:Topics" minOccurs="0"/>
                <xsd:element ref="ns2:Archivestatus" minOccurs="0"/>
                <xsd:element ref="ns2:_Flow_SignoffStatus" minOccurs="0"/>
                <xsd:element ref="ns2:DocumentStatus" minOccurs="0"/>
                <xsd:element ref="ns2:Currentlywith" minOccurs="0"/>
                <xsd:element ref="ns2:DocumentTyp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4:IconOverlay" minOccurs="0"/>
                <xsd:element ref="ns2:MediaServiceObjectDetectorVersions" minOccurs="0"/>
                <xsd:element ref="ns2:MediaServiceSearchProperties" minOccurs="0"/>
                <xsd:element ref="ns2:Status" minOccurs="0"/>
                <xsd:element ref="ns3:SharedWithUser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4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35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3d6e7-a2af-4749-8098-b4b16c478510" elementFormDefault="qualified">
    <xsd:import namespace="http://schemas.microsoft.com/office/2006/documentManagement/types"/>
    <xsd:import namespace="http://schemas.microsoft.com/office/infopath/2007/PartnerControls"/>
    <xsd:element name="Picture" ma:index="2" nillable="true" ma:displayName="Picture" ma:format="Image" ma:internalName="Pictur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Topics" ma:index="4" nillable="true" ma:displayName="Topics" ma:format="Dropdown" ma:internalName="Topics" ma:readOnly="false">
      <xsd:simpleType>
        <xsd:restriction base="dms:Note">
          <xsd:maxLength value="255"/>
        </xsd:restriction>
      </xsd:simpleType>
    </xsd:element>
    <xsd:element name="Archivestatus" ma:index="5" nillable="true" ma:displayName="Archive status" ma:default="Retain" ma:description="TEST field for filtering and tagging content to be archived" ma:format="Dropdown" ma:internalName="Archivestatus" ma:readOnly="false">
      <xsd:simpleType>
        <xsd:restriction base="dms:Choice">
          <xsd:enumeration value="Retain"/>
          <xsd:enumeration value="TO ARCHIVE"/>
          <xsd:enumeration value="DO NOT ARCHIVE"/>
        </xsd:restriction>
      </xsd:simpleType>
    </xsd:element>
    <xsd:element name="_Flow_SignoffStatus" ma:index="6" nillable="true" ma:displayName="Sign-off status" ma:internalName="Sign_x002d_off_x0020_status" ma:readOnly="false">
      <xsd:simpleType>
        <xsd:restriction base="dms:Text"/>
      </xsd:simpleType>
    </xsd:element>
    <xsd:element name="DocumentStatus" ma:index="7" nillable="true" ma:displayName="Document Status" ma:format="Dropdown" ma:internalName="DocumentStatus" ma:readOnly="false">
      <xsd:simpleType>
        <xsd:restriction base="dms:Choice">
          <xsd:enumeration value="Active"/>
          <xsd:enumeration value="Approved"/>
          <xsd:enumeration value="In Review"/>
          <xsd:enumeration value="Draft"/>
          <xsd:enumeration value="Old Version"/>
        </xsd:restriction>
      </xsd:simpleType>
    </xsd:element>
    <xsd:element name="Currentlywith" ma:index="8" nillable="true" ma:displayName="Currently with" ma:format="Dropdown" ma:internalName="Currentlywith" ma:readOnly="false">
      <xsd:simpleType>
        <xsd:restriction base="dms:Text">
          <xsd:maxLength value="255"/>
        </xsd:restriction>
      </xsd:simpleType>
    </xsd:element>
    <xsd:element name="DocumentType" ma:index="9" nillable="true" ma:displayName="Document Type" ma:description="Drop-down choice for category of document i.e. Contract, Invoice, etc." ma:format="Dropdown" ma:indexed="true" ma:internalName="DocumentType">
      <xsd:simpleType>
        <xsd:restriction base="dms:Choice">
          <xsd:enumeration value="Contract"/>
          <xsd:enumeration value="Invoice"/>
          <xsd:enumeration value="Report"/>
          <xsd:enumeration value="Publication"/>
          <xsd:enumeration value="Budget"/>
          <xsd:enumeration value="Proposal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hidden="true" ma:internalName="MediaServiceAutoTags" ma:readOnly="true">
      <xsd:simpleType>
        <xsd:restriction base="dms:Text"/>
      </xsd:simpleType>
    </xsd:element>
    <xsd:element name="MediaServiceOCR" ma:index="13" nillable="true" ma:displayName="Extracted Text" ma:hidden="true" ma:internalName="MediaServiceOCR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hidden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hidden="true" ma:internalName="MediaServiceKeyPoints" ma:readOnly="true">
      <xsd:simpleType>
        <xsd:restriction base="dms:Note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c438199-a756-4922-8f6e-813c25d8e0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Status" ma:index="30" nillable="true" ma:displayName="Status" ma:default="DRAFT" ma:format="Dropdown" ma:hidden="true" ma:internalName="Status" ma:readOnly="false">
      <xsd:simpleType>
        <xsd:restriction base="dms:Choice">
          <xsd:enumeration value="PUBLISHED"/>
          <xsd:enumeration value="DRAFT"/>
          <xsd:enumeration value="UNDER REVIEW"/>
        </xsd:restriction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754dff-ad4d-4cbc-ad1f-534a1771b75f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61c87e60-f17e-4620-bc08-cac6884efdbe}" ma:internalName="TaxCatchAll" ma:readOnly="false" ma:showField="CatchAllData" ma:web="20754dff-ad4d-4cbc-ad1f-534a1771b7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3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6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4" nillable="true" ma:displayName="IconOverlay" ma:hidden="true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Archivestatus xmlns="5ba3d6e7-a2af-4749-8098-b4b16c478510">Retain</Archivestatus>
    <DocumentType xmlns="5ba3d6e7-a2af-4749-8098-b4b16c478510" xsi:nil="true"/>
    <_Flow_SignoffStatus xmlns="5ba3d6e7-a2af-4749-8098-b4b16c478510" xsi:nil="true"/>
    <IconOverlay xmlns="http://schemas.microsoft.com/sharepoint/v4" xsi:nil="true"/>
    <Topics xmlns="5ba3d6e7-a2af-4749-8098-b4b16c478510" xsi:nil="true"/>
    <DocumentStatus xmlns="5ba3d6e7-a2af-4749-8098-b4b16c478510" xsi:nil="true"/>
    <TaxCatchAll xmlns="20754dff-ad4d-4cbc-ad1f-534a1771b75f" xsi:nil="true"/>
    <_ip_UnifiedCompliancePolicyProperties xmlns="http://schemas.microsoft.com/sharepoint/v3" xsi:nil="true"/>
    <Picture xmlns="5ba3d6e7-a2af-4749-8098-b4b16c478510">
      <Url xsi:nil="true"/>
      <Description xsi:nil="true"/>
    </Picture>
    <lcf76f155ced4ddcb4097134ff3c332f xmlns="5ba3d6e7-a2af-4749-8098-b4b16c478510">
      <Terms xmlns="http://schemas.microsoft.com/office/infopath/2007/PartnerControls"/>
    </lcf76f155ced4ddcb4097134ff3c332f>
    <Currentlywith xmlns="5ba3d6e7-a2af-4749-8098-b4b16c478510" xsi:nil="true"/>
    <Status xmlns="5ba3d6e7-a2af-4749-8098-b4b16c478510">DRAFT</Status>
  </documentManagement>
</p:properties>
</file>

<file path=customXml/itemProps1.xml><?xml version="1.0" encoding="utf-8"?>
<ds:datastoreItem xmlns:ds="http://schemas.openxmlformats.org/officeDocument/2006/customXml" ds:itemID="{C913F178-544A-4C20-A5AC-5132BF414B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ba3d6e7-a2af-4749-8098-b4b16c478510"/>
    <ds:schemaRef ds:uri="20754dff-ad4d-4cbc-ad1f-534a1771b75f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5E5C49-F3B2-40C1-BDA6-6F39B2F65B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E58E6E-65E2-45B9-A93B-A47969D3EC3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5ba3d6e7-a2af-4749-8098-b4b16c478510"/>
    <ds:schemaRef ds:uri="http://schemas.microsoft.com/sharepoint/v4"/>
    <ds:schemaRef ds:uri="20754dff-ad4d-4cbc-ad1f-534a1771b75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14511</TotalTime>
  <Words>3924</Words>
  <Application>Microsoft Macintosh PowerPoint</Application>
  <PresentationFormat>Custom</PresentationFormat>
  <Paragraphs>1155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Aptos</vt:lpstr>
      <vt:lpstr>Arial</vt:lpstr>
      <vt:lpstr>Times New Roman</vt:lpstr>
      <vt:lpstr>Poppins Bold</vt:lpstr>
      <vt:lpstr>Poppins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Costas Theodoulou</dc:creator>
  <cp:lastModifiedBy>Monica Noselli</cp:lastModifiedBy>
  <cp:revision>155</cp:revision>
  <dcterms:created xsi:type="dcterms:W3CDTF">2006-08-16T00:00:00Z</dcterms:created>
  <dcterms:modified xsi:type="dcterms:W3CDTF">2025-11-21T02:18:59Z</dcterms:modified>
  <dc:identifier>DAG0mpFv0Ws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0x01010013CFA033D725F04193FF33CEC69E7D79</vt:lpwstr>
  </property>
  <property fmtid="{D5CDD505-2E9C-101B-9397-08002B2CF9AE}" pid="3" name="MediaServiceImageTags">
    <vt:lpwstr/>
  </property>
</Properties>
</file>